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ez+cIR/WLin1pn+2QnaguoaT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E7204C-80F9-49C0-8340-E6D74C3FE7B7}">
  <a:tblStyle styleId="{AAE7204C-80F9-49C0-8340-E6D74C3FE7B7}"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0226177A-0728-4835-AFCD-8F69581D995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26" y="25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Arial"/>
              <a:buNone/>
            </a:pPr>
            <a:r>
              <a:rPr lang="nl-NL" sz="1200">
                <a:solidFill>
                  <a:schemeClr val="dk2"/>
                </a:solidFill>
              </a:rPr>
              <a:t>Oplossingsproces in 5 stappen</a:t>
            </a:r>
            <a:endParaRPr/>
          </a:p>
          <a:p>
            <a:pPr marL="0" lvl="0" indent="0" algn="l" rtl="0">
              <a:spcBef>
                <a:spcPts val="0"/>
              </a:spcBef>
              <a:spcAft>
                <a:spcPts val="0"/>
              </a:spcAft>
              <a:buNone/>
            </a:pPr>
            <a:endParaRPr/>
          </a:p>
        </p:txBody>
      </p:sp>
      <p:sp>
        <p:nvSpPr>
          <p:cNvPr id="641" name="Google Shape;64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Arial"/>
              <a:buNone/>
            </a:pPr>
            <a:r>
              <a:rPr lang="nl-NL" sz="1200">
                <a:solidFill>
                  <a:schemeClr val="dk2"/>
                </a:solidFill>
              </a:rPr>
              <a:t>Oplossingsproces in 5 stappen</a:t>
            </a:r>
            <a:endParaRPr/>
          </a:p>
          <a:p>
            <a:pPr marL="0" lvl="0" indent="0" algn="l" rtl="0">
              <a:spcBef>
                <a:spcPts val="0"/>
              </a:spcBef>
              <a:spcAft>
                <a:spcPts val="0"/>
              </a:spcAft>
              <a:buNone/>
            </a:pPr>
            <a:endParaRPr/>
          </a:p>
        </p:txBody>
      </p:sp>
      <p:sp>
        <p:nvSpPr>
          <p:cNvPr id="652" name="Google Shape;65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Arial"/>
              <a:buNone/>
            </a:pPr>
            <a:r>
              <a:rPr lang="nl-NL" sz="1200">
                <a:solidFill>
                  <a:schemeClr val="dk2"/>
                </a:solidFill>
              </a:rPr>
              <a:t>Oplossingsproces in 5 stappen</a:t>
            </a:r>
            <a:endParaRPr/>
          </a:p>
          <a:p>
            <a:pPr marL="0" lvl="0" indent="0" algn="l" rtl="0">
              <a:spcBef>
                <a:spcPts val="0"/>
              </a:spcBef>
              <a:spcAft>
                <a:spcPts val="0"/>
              </a:spcAft>
              <a:buNone/>
            </a:pPr>
            <a:endParaRPr/>
          </a:p>
        </p:txBody>
      </p:sp>
      <p:sp>
        <p:nvSpPr>
          <p:cNvPr id="663" name="Google Shape;66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Arial"/>
              <a:buNone/>
            </a:pPr>
            <a:r>
              <a:rPr lang="nl-NL" sz="1200">
                <a:solidFill>
                  <a:schemeClr val="dk2"/>
                </a:solidFill>
              </a:rPr>
              <a:t>Oplossingsproces in 5 stappen</a:t>
            </a:r>
            <a:endParaRPr/>
          </a:p>
          <a:p>
            <a:pPr marL="0" lvl="0" indent="0" algn="l" rtl="0">
              <a:spcBef>
                <a:spcPts val="0"/>
              </a:spcBef>
              <a:spcAft>
                <a:spcPts val="0"/>
              </a:spcAft>
              <a:buNone/>
            </a:pPr>
            <a:endParaRPr/>
          </a:p>
        </p:txBody>
      </p:sp>
      <p:sp>
        <p:nvSpPr>
          <p:cNvPr id="674" name="Google Shape;67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5"/>
        <p:cNvGrpSpPr/>
        <p:nvPr/>
      </p:nvGrpSpPr>
      <p:grpSpPr>
        <a:xfrm>
          <a:off x="0" y="0"/>
          <a:ext cx="0" cy="0"/>
          <a:chOff x="0" y="0"/>
          <a:chExt cx="0" cy="0"/>
        </a:xfrm>
      </p:grpSpPr>
      <p:sp>
        <p:nvSpPr>
          <p:cNvPr id="16" name="Google Shape;16;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9"/>
        <p:cNvGrpSpPr/>
        <p:nvPr/>
      </p:nvGrpSpPr>
      <p:grpSpPr>
        <a:xfrm>
          <a:off x="0" y="0"/>
          <a:ext cx="0" cy="0"/>
          <a:chOff x="0" y="0"/>
          <a:chExt cx="0" cy="0"/>
        </a:xfrm>
      </p:grpSpPr>
      <p:sp>
        <p:nvSpPr>
          <p:cNvPr id="20" name="Google Shape;20;p6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5"/>
        <p:cNvGrpSpPr/>
        <p:nvPr/>
      </p:nvGrpSpPr>
      <p:grpSpPr>
        <a:xfrm>
          <a:off x="0" y="0"/>
          <a:ext cx="0" cy="0"/>
          <a:chOff x="0" y="0"/>
          <a:chExt cx="0" cy="0"/>
        </a:xfrm>
      </p:grpSpPr>
      <p:sp>
        <p:nvSpPr>
          <p:cNvPr id="26" name="Google Shape;26;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1"/>
        <p:cNvGrpSpPr/>
        <p:nvPr/>
      </p:nvGrpSpPr>
      <p:grpSpPr>
        <a:xfrm>
          <a:off x="0" y="0"/>
          <a:ext cx="0" cy="0"/>
          <a:chOff x="0" y="0"/>
          <a:chExt cx="0" cy="0"/>
        </a:xfrm>
      </p:grpSpPr>
      <p:sp>
        <p:nvSpPr>
          <p:cNvPr id="32" name="Google Shape;32;p6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7"/>
        <p:cNvGrpSpPr/>
        <p:nvPr/>
      </p:nvGrpSpPr>
      <p:grpSpPr>
        <a:xfrm>
          <a:off x="0" y="0"/>
          <a:ext cx="0" cy="0"/>
          <a:chOff x="0" y="0"/>
          <a:chExt cx="0" cy="0"/>
        </a:xfrm>
      </p:grpSpPr>
      <p:sp>
        <p:nvSpPr>
          <p:cNvPr id="38" name="Google Shape;38;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4"/>
        <p:cNvGrpSpPr/>
        <p:nvPr/>
      </p:nvGrpSpPr>
      <p:grpSpPr>
        <a:xfrm>
          <a:off x="0" y="0"/>
          <a:ext cx="0" cy="0"/>
          <a:chOff x="0" y="0"/>
          <a:chExt cx="0" cy="0"/>
        </a:xfrm>
      </p:grpSpPr>
      <p:sp>
        <p:nvSpPr>
          <p:cNvPr id="45" name="Google Shape;45;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6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3"/>
        <p:cNvGrpSpPr/>
        <p:nvPr/>
      </p:nvGrpSpPr>
      <p:grpSpPr>
        <a:xfrm>
          <a:off x="0" y="0"/>
          <a:ext cx="0" cy="0"/>
          <a:chOff x="0" y="0"/>
          <a:chExt cx="0" cy="0"/>
        </a:xfrm>
      </p:grpSpPr>
      <p:sp>
        <p:nvSpPr>
          <p:cNvPr id="54" name="Google Shape;5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6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9"/>
          <p:cNvSpPr>
            <a:spLocks noGrp="1"/>
          </p:cNvSpPr>
          <p:nvPr>
            <p:ph type="pic" idx="2"/>
          </p:nvPr>
        </p:nvSpPr>
        <p:spPr>
          <a:xfrm>
            <a:off x="1792288" y="612775"/>
            <a:ext cx="5486400" cy="4114800"/>
          </a:xfrm>
          <a:prstGeom prst="rect">
            <a:avLst/>
          </a:prstGeom>
          <a:noFill/>
          <a:ln>
            <a:noFill/>
          </a:ln>
        </p:spPr>
      </p:sp>
      <p:sp>
        <p:nvSpPr>
          <p:cNvPr id="68" name="Google Shape;68;p6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3" Type="http://schemas.openxmlformats.org/officeDocument/2006/relationships/slide" Target="slide17.xml"/><Relationship Id="rId18" Type="http://schemas.openxmlformats.org/officeDocument/2006/relationships/slide" Target="slide30.xml"/><Relationship Id="rId26" Type="http://schemas.openxmlformats.org/officeDocument/2006/relationships/slide" Target="slide46.xml"/><Relationship Id="rId3" Type="http://schemas.openxmlformats.org/officeDocument/2006/relationships/image" Target="../media/image1.png"/><Relationship Id="rId21" Type="http://schemas.openxmlformats.org/officeDocument/2006/relationships/slide" Target="slide31.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28.xml"/><Relationship Id="rId25" Type="http://schemas.openxmlformats.org/officeDocument/2006/relationships/slide" Target="slide44.xml"/><Relationship Id="rId33" Type="http://schemas.openxmlformats.org/officeDocument/2006/relationships/slide" Target="slide58.xml"/><Relationship Id="rId2" Type="http://schemas.openxmlformats.org/officeDocument/2006/relationships/notesSlide" Target="../notesSlides/notesSlide2.xml"/><Relationship Id="rId16" Type="http://schemas.openxmlformats.org/officeDocument/2006/relationships/slide" Target="slide26.xml"/><Relationship Id="rId20" Type="http://schemas.openxmlformats.org/officeDocument/2006/relationships/image" Target="../media/image4.png"/><Relationship Id="rId29"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24" Type="http://schemas.openxmlformats.org/officeDocument/2006/relationships/slide" Target="slide38.xml"/><Relationship Id="rId32" Type="http://schemas.openxmlformats.org/officeDocument/2006/relationships/slide" Target="slide56.xml"/><Relationship Id="rId5" Type="http://schemas.openxmlformats.org/officeDocument/2006/relationships/slide" Target="slide3.xml"/><Relationship Id="rId15" Type="http://schemas.openxmlformats.org/officeDocument/2006/relationships/slide" Target="slide25.xml"/><Relationship Id="rId23" Type="http://schemas.openxmlformats.org/officeDocument/2006/relationships/slide" Target="slide35.xml"/><Relationship Id="rId28" Type="http://schemas.openxmlformats.org/officeDocument/2006/relationships/slide" Target="slide49.xml"/><Relationship Id="rId10" Type="http://schemas.openxmlformats.org/officeDocument/2006/relationships/slide" Target="slide16.xml"/><Relationship Id="rId19" Type="http://schemas.openxmlformats.org/officeDocument/2006/relationships/slide" Target="slide2.xml"/><Relationship Id="rId31" Type="http://schemas.openxmlformats.org/officeDocument/2006/relationships/slide" Target="slide53.xml"/><Relationship Id="rId4" Type="http://schemas.openxmlformats.org/officeDocument/2006/relationships/image" Target="../media/image3.png"/><Relationship Id="rId9" Type="http://schemas.openxmlformats.org/officeDocument/2006/relationships/slide" Target="slide12.xml"/><Relationship Id="rId14" Type="http://schemas.openxmlformats.org/officeDocument/2006/relationships/slide" Target="slide22.xml"/><Relationship Id="rId22" Type="http://schemas.openxmlformats.org/officeDocument/2006/relationships/slide" Target="slide32.xml"/><Relationship Id="rId27" Type="http://schemas.openxmlformats.org/officeDocument/2006/relationships/slide" Target="slide48.xml"/><Relationship Id="rId30" Type="http://schemas.openxmlformats.org/officeDocument/2006/relationships/slide" Target="slide52.xml"/><Relationship Id="rId8"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89" name="Google Shape;89;p1"/>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393621" y="179514"/>
            <a:ext cx="315739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b="0" i="0" u="none" strike="noStrike" cap="none" dirty="0">
                <a:solidFill>
                  <a:schemeClr val="lt1"/>
                </a:solidFill>
                <a:latin typeface="Calibri"/>
                <a:ea typeface="Calibri"/>
                <a:cs typeface="Calibri"/>
                <a:sym typeface="Calibri"/>
              </a:rPr>
              <a:t>Training HR + AI</a:t>
            </a:r>
            <a:endParaRPr sz="3000" b="0" i="0" u="none" strike="noStrike" cap="none" dirty="0">
              <a:solidFill>
                <a:schemeClr val="lt1"/>
              </a:solidFill>
              <a:latin typeface="Calibri"/>
              <a:ea typeface="Calibri"/>
              <a:cs typeface="Calibri"/>
              <a:sym typeface="Calibri"/>
            </a:endParaRPr>
          </a:p>
        </p:txBody>
      </p:sp>
      <p:pic>
        <p:nvPicPr>
          <p:cNvPr id="91" name="Google Shape;91;p1" descr="Afbeelding met fiets, wiel, Fietsframe, voertuig&#10;&#10;Door AI gegenereerde inhoud is mogelijk onjuist."/>
          <p:cNvPicPr preferRelativeResize="0"/>
          <p:nvPr/>
        </p:nvPicPr>
        <p:blipFill rotWithShape="1">
          <a:blip r:embed="rId4">
            <a:alphaModFix/>
          </a:blip>
          <a:srcRect/>
          <a:stretch/>
        </p:blipFill>
        <p:spPr>
          <a:xfrm>
            <a:off x="1551374" y="1999276"/>
            <a:ext cx="5839558" cy="33460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0"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82" name="Google Shape;182;p10"/>
          <p:cNvSpPr txBox="1"/>
          <p:nvPr/>
        </p:nvSpPr>
        <p:spPr>
          <a:xfrm>
            <a:off x="673178" y="1343019"/>
            <a:ext cx="8061300" cy="563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ChatGPT</a:t>
            </a:r>
            <a:r>
              <a:rPr lang="nl-NL" sz="1800">
                <a:solidFill>
                  <a:schemeClr val="dk1"/>
                </a:solidFill>
                <a:latin typeface="Calibri"/>
                <a:ea typeface="Calibri"/>
                <a:cs typeface="Calibri"/>
                <a:sym typeface="Calibri"/>
              </a:rPr>
              <a:t> leert je steeds beter kennen, als je dat instelt. Met iedere opdracht die opgeslagen wordt in het geheugen zal het steeds beter weten wat jij wenst. Het heeft een geheugen.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Dit kun je voorkomen door in de Tijdelijke chat te werken (rondje rechtsboven).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Je kunt overigens je persoonlijke interacties verwijderen in AI om opnieuw te beginnen.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Je kunt ook een aantal persoonlijke instellingen opgeven om betere respons te krijgen. Via instellingen (rechtsboven) en dan personalisatie en ‘aangepaste instructies’ kun je zaken invoeren als: naam, wie je bent, welke persoonlijke eigenschappen je van AI verwacht (zakelijk of informeel) en schrijfstijl.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Copilot</a:t>
            </a:r>
            <a:r>
              <a:rPr lang="nl-NL" sz="1800">
                <a:solidFill>
                  <a:schemeClr val="dk1"/>
                </a:solidFill>
                <a:latin typeface="Calibri"/>
                <a:ea typeface="Calibri"/>
                <a:cs typeface="Calibri"/>
                <a:sym typeface="Calibri"/>
              </a:rPr>
              <a:t> (stand-alone) werkt normaal gesproken niet met een geheugen en je bent dus iedere keer nieuw. In Copilot 365 versies kun je </a:t>
            </a:r>
            <a:r>
              <a:rPr lang="nl-NL" sz="1800" b="1">
                <a:solidFill>
                  <a:schemeClr val="dk1"/>
                </a:solidFill>
                <a:latin typeface="Calibri"/>
                <a:ea typeface="Calibri"/>
                <a:cs typeface="Calibri"/>
                <a:sym typeface="Calibri"/>
              </a:rPr>
              <a:t>Personalization-switch</a:t>
            </a:r>
            <a:r>
              <a:rPr lang="nl-NL" sz="1800">
                <a:solidFill>
                  <a:schemeClr val="dk1"/>
                </a:solidFill>
                <a:latin typeface="Calibri"/>
                <a:ea typeface="Calibri"/>
                <a:cs typeface="Calibri"/>
                <a:sym typeface="Calibri"/>
              </a:rPr>
              <a:t> aanzetten en dat betekent dat je de langetermijn geheugen laat meedraaien, zodat het steeds meer aansluit bij jouw wensen over schrijfstijl en dergelijke.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Het is directer en beter beheersbaar om een eigen stijlgids en schrijfstijl als bijlage mee te geven om beter de teksten te krijgen die je wenst.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0"/>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0"/>
          <p:cNvSpPr txBox="1"/>
          <p:nvPr/>
        </p:nvSpPr>
        <p:spPr>
          <a:xfrm>
            <a:off x="393621" y="179514"/>
            <a:ext cx="47402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Leert AI van je ‘geschiedenis’ </a:t>
            </a:r>
            <a:endParaRPr sz="3000">
              <a:solidFill>
                <a:schemeClr val="lt1"/>
              </a:solidFill>
              <a:latin typeface="Calibri"/>
              <a:ea typeface="Calibri"/>
              <a:cs typeface="Calibri"/>
              <a:sym typeface="Calibri"/>
            </a:endParaRPr>
          </a:p>
        </p:txBody>
      </p:sp>
      <p:pic>
        <p:nvPicPr>
          <p:cNvPr id="185" name="Google Shape;185;p10"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186" name="Google Shape;186;p10" descr="Afbeelding met gereedschap, hamer, handgereedschap, Antiek gereedschap&#10;&#10;Door AI gegenereerde inhoud is mogelijk onjuist."/>
          <p:cNvPicPr preferRelativeResize="0"/>
          <p:nvPr/>
        </p:nvPicPr>
        <p:blipFill rotWithShape="1">
          <a:blip r:embed="rId6">
            <a:alphaModFix/>
          </a:blip>
          <a:srcRect/>
          <a:stretch/>
        </p:blipFill>
        <p:spPr>
          <a:xfrm>
            <a:off x="7456971" y="5813748"/>
            <a:ext cx="1567945" cy="10442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1"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92" name="Google Shape;192;p11"/>
          <p:cNvSpPr txBox="1"/>
          <p:nvPr/>
        </p:nvSpPr>
        <p:spPr>
          <a:xfrm>
            <a:off x="673178" y="1343019"/>
            <a:ext cx="80613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Indien je een bijlage meestuurt, zoals een stijlgids (vormgeving) en een schrijfstijl (inhoud tekst), dan zal AI dat alleen meenemen als je er expliciet naar verwijst. AI kijkt dus naar de tekst van de prompt en niet naar de bijlagen. Je moet dus opnemen ‘</a:t>
            </a:r>
            <a:r>
              <a:rPr lang="nl-NL" sz="1800" i="1">
                <a:solidFill>
                  <a:schemeClr val="dk1"/>
                </a:solidFill>
                <a:latin typeface="Calibri"/>
                <a:ea typeface="Calibri"/>
                <a:cs typeface="Calibri"/>
                <a:sym typeface="Calibri"/>
              </a:rPr>
              <a:t>Houd rekening met de bijlagen’.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Het is overigens mogelijk om in ChatGPT Pro een eigen GPT te maken met “Create a GPT” en dan kun je met “How should the assistant respond?” nadere instructies meegeven.  Heb je maar een beperkt aantal instructies, dan kun je werken met de persoonlijke instellingen (kies rechtsboven voor instellingen &gt; personalisatie &gt; ‘aangepaste instructies’).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Voor copilot geldt ook dat het bijlage alleen meeneemt als je het aangeeft.</a:t>
            </a:r>
            <a:endParaRPr/>
          </a:p>
        </p:txBody>
      </p:sp>
      <p:sp>
        <p:nvSpPr>
          <p:cNvPr id="193" name="Google Shape;193;p11"/>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1"/>
          <p:cNvSpPr txBox="1"/>
          <p:nvPr/>
        </p:nvSpPr>
        <p:spPr>
          <a:xfrm>
            <a:off x="393621" y="179514"/>
            <a:ext cx="52223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 kijkt niet vanzelf naar bijlagen</a:t>
            </a:r>
            <a:endParaRPr sz="3000">
              <a:solidFill>
                <a:schemeClr val="lt1"/>
              </a:solidFill>
              <a:latin typeface="Calibri"/>
              <a:ea typeface="Calibri"/>
              <a:cs typeface="Calibri"/>
              <a:sym typeface="Calibri"/>
            </a:endParaRPr>
          </a:p>
        </p:txBody>
      </p:sp>
      <p:pic>
        <p:nvPicPr>
          <p:cNvPr id="195" name="Google Shape;195;p11"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196" name="Google Shape;196;p11"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2"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02" name="Google Shape;202;p12"/>
          <p:cNvSpPr txBox="1"/>
          <p:nvPr/>
        </p:nvSpPr>
        <p:spPr>
          <a:xfrm>
            <a:off x="673178" y="1343019"/>
            <a:ext cx="8061300" cy="39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Heb je bij een zoekopdracht veel bijlagen en is dat een probleem, dan kun je dat oplossen door de bijlagen (deels) als een zip-file toe te voegen. Naast dat je vraagt om de bijlage mee te nemen, geniet het voorkeur om precies aan te geven wat er in de zipfile zit en wat je daarmee wenst.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Het kan handig zijn om ieder bestand in de zipfile een herkenbare naam te geven, zodat de bestandsnaam al duidelijk maakt wat er in de bijlage voorkomt. Indien iets een logo is, geeft dat dan in de naam aan en bij de foto’s kun je aangeven wat erop staat.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Het is overigens nog vrij lastig om met AI een mooi tekstbestand te laten maken waarin logo’s en foto’s mooi verwerkt worden, zodat het voorlopig handig is om foto’s later zelf toe te voegen. Als je minder perfectionistisch bent ingesteld zal je ook sneller tevreden zijn met de vormgeving van AI. </a:t>
            </a:r>
            <a:endParaRPr/>
          </a:p>
        </p:txBody>
      </p:sp>
      <p:sp>
        <p:nvSpPr>
          <p:cNvPr id="203" name="Google Shape;203;p12"/>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12"/>
          <p:cNvSpPr txBox="1"/>
          <p:nvPr/>
        </p:nvSpPr>
        <p:spPr>
          <a:xfrm>
            <a:off x="393621" y="179514"/>
            <a:ext cx="338695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Een zipfile als bijlage</a:t>
            </a:r>
            <a:endParaRPr sz="3000">
              <a:solidFill>
                <a:schemeClr val="lt1"/>
              </a:solidFill>
              <a:latin typeface="Calibri"/>
              <a:ea typeface="Calibri"/>
              <a:cs typeface="Calibri"/>
              <a:sym typeface="Calibri"/>
            </a:endParaRPr>
          </a:p>
        </p:txBody>
      </p:sp>
      <p:pic>
        <p:nvPicPr>
          <p:cNvPr id="205" name="Google Shape;205;p12"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06" name="Google Shape;206;p12"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3"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12" name="Google Shape;212;p13"/>
          <p:cNvSpPr txBox="1"/>
          <p:nvPr/>
        </p:nvSpPr>
        <p:spPr>
          <a:xfrm>
            <a:off x="633909" y="1332706"/>
            <a:ext cx="8061306" cy="37240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In AI-teksten is het risico aanwezig dat AI wollig schrijft en dingen herhaalt in andere bewoordingen. Vaak ook in een volgorde dat je eerst een herhaling van de vraag krijgt, gevolgd door een opsomming  en tot slot komt er een conclusie.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Een AI-model heeft ook iets tegenstrijdigs in zich. Enerzijds is AI vaak op grotere thema’s liever onpartijdig en zo neutraal mogelijk, oftewel voorzichtig en afstandelijk (ter voorkoming van Bias). Het ontbreekt dus vaak aan een persoonlijke ervaring en mening.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Anderzijds als je dan kijkt binnen een zin, dan mis je vaak de kleine persoonlijke nuancering, waardoor de zin over komt als ‘dit is het goede antwoord’. Dat laat minder ruimte voor reflectie.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3"/>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3"/>
          <p:cNvSpPr txBox="1"/>
          <p:nvPr/>
        </p:nvSpPr>
        <p:spPr>
          <a:xfrm>
            <a:off x="393621" y="179514"/>
            <a:ext cx="256756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 tekst clichés </a:t>
            </a:r>
            <a:endParaRPr sz="3000">
              <a:solidFill>
                <a:schemeClr val="lt1"/>
              </a:solidFill>
              <a:latin typeface="Calibri"/>
              <a:ea typeface="Calibri"/>
              <a:cs typeface="Calibri"/>
              <a:sym typeface="Calibri"/>
            </a:endParaRPr>
          </a:p>
        </p:txBody>
      </p:sp>
      <p:pic>
        <p:nvPicPr>
          <p:cNvPr id="215" name="Google Shape;215;p13"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pic>
        <p:nvPicPr>
          <p:cNvPr id="216" name="Google Shape;216;p13"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65538" y="1332706"/>
            <a:ext cx="506663" cy="4360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4"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22" name="Google Shape;222;p14"/>
          <p:cNvSpPr txBox="1"/>
          <p:nvPr/>
        </p:nvSpPr>
        <p:spPr>
          <a:xfrm>
            <a:off x="639519" y="1350699"/>
            <a:ext cx="8061306"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Twee voorbeelden om AI-tekst en originele-tekst te herkennen: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“Sinds ik drie dagen per week thuiswerk, merk ik dat mijn concentratie toeneemt, maar ik mis het informele praatje bij het koffieapparaat. Vooral op maandag voel ik me soms wat geïsoleerd.”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“Thuiswerken biedt veel voordelen, zoals verhoogde productiviteit en minder reistijd. Echter, het kan leiden tot gevoelens van isolatie en minder sociale interactie met collega’s.”</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4"/>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4"/>
          <p:cNvSpPr txBox="1"/>
          <p:nvPr/>
        </p:nvSpPr>
        <p:spPr>
          <a:xfrm>
            <a:off x="393621" y="179514"/>
            <a:ext cx="405636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Wat is echt en wat is AI? </a:t>
            </a:r>
            <a:endParaRPr sz="3000">
              <a:solidFill>
                <a:schemeClr val="lt1"/>
              </a:solidFill>
              <a:latin typeface="Calibri"/>
              <a:ea typeface="Calibri"/>
              <a:cs typeface="Calibri"/>
              <a:sym typeface="Calibri"/>
            </a:endParaRPr>
          </a:p>
        </p:txBody>
      </p:sp>
      <p:pic>
        <p:nvPicPr>
          <p:cNvPr id="225" name="Google Shape;225;p14"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26" name="Google Shape;226;p14"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5"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32" name="Google Shape;232;p15"/>
          <p:cNvSpPr txBox="1"/>
          <p:nvPr/>
        </p:nvSpPr>
        <p:spPr>
          <a:xfrm>
            <a:off x="639519" y="1350699"/>
            <a:ext cx="8061306"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Nog een voorbeeld: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“Toen we bij onze klantenservice een AI-agent inzetten, merkten we in de eerste weken vooral verwarring bij klanten. De antwoorden waren vaak correct, maar misten nuance. Pas toen we menselijke controle toevoegden, werd het echt werkbaar.”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“AI-agents kunnen organisaties helpen door klantvragen automatisch af te handelen. Ze verhogen de efficiëntie, verlagen de werkdruk en zorgen voor snelle reactietijden. Dit maakt ze geschikt voor veel bedrijfsprocessen.”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5"/>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5"/>
          <p:cNvSpPr txBox="1"/>
          <p:nvPr/>
        </p:nvSpPr>
        <p:spPr>
          <a:xfrm>
            <a:off x="393621" y="179514"/>
            <a:ext cx="405636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Wat is echt en wat is AI? </a:t>
            </a:r>
            <a:endParaRPr sz="3000">
              <a:solidFill>
                <a:schemeClr val="lt1"/>
              </a:solidFill>
              <a:latin typeface="Calibri"/>
              <a:ea typeface="Calibri"/>
              <a:cs typeface="Calibri"/>
              <a:sym typeface="Calibri"/>
            </a:endParaRPr>
          </a:p>
        </p:txBody>
      </p:sp>
      <p:pic>
        <p:nvPicPr>
          <p:cNvPr id="235" name="Google Shape;235;p15"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36" name="Google Shape;236;p15"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6"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42" name="Google Shape;242;p16"/>
          <p:cNvSpPr txBox="1"/>
          <p:nvPr/>
        </p:nvSpPr>
        <p:spPr>
          <a:xfrm>
            <a:off x="673178" y="1343019"/>
            <a:ext cx="8061306" cy="37240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Een AI-agent is als een slimme "uitvoerder" die op grond van de informatie die je geeft, analyseert en handelt. Zoals een chatbot in een klantenservice, die vragen herkennen en antwoorden geven.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Je kan het gebruiken om bepaalde standaard handelingen over te nemen, zoals ondersteuning bij het stap voor stap invullen van een functioneringsgesprekken. Enerzijds kan AI daarin vrij simpel regelgestuurd zijn (namelijk ingeval van ‘x’ doe je ‘y’) en gebruik je een standaard functioneringsformulier om in te vullen. Anderzijds kan het ondersteunend zijn bij het vinden van de juiste woorden voor opmerkingen.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Voor het maken van AI-agents heb je wel een exclusievere versie van AI nodig, zoals ChatGPT pro.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6"/>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6"/>
          <p:cNvSpPr txBox="1"/>
          <p:nvPr/>
        </p:nvSpPr>
        <p:spPr>
          <a:xfrm>
            <a:off x="393621" y="179514"/>
            <a:ext cx="339900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Wat is een AI-agent?</a:t>
            </a:r>
            <a:endParaRPr sz="3000">
              <a:solidFill>
                <a:schemeClr val="lt1"/>
              </a:solidFill>
              <a:latin typeface="Calibri"/>
              <a:ea typeface="Calibri"/>
              <a:cs typeface="Calibri"/>
              <a:sym typeface="Calibri"/>
            </a:endParaRPr>
          </a:p>
        </p:txBody>
      </p:sp>
      <p:pic>
        <p:nvPicPr>
          <p:cNvPr id="245" name="Google Shape;245;p16"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46" name="Google Shape;246;p16"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7"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52" name="Google Shape;252;p17"/>
          <p:cNvSpPr txBox="1"/>
          <p:nvPr/>
        </p:nvSpPr>
        <p:spPr>
          <a:xfrm>
            <a:off x="673178" y="1343019"/>
            <a:ext cx="806130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Indien je wilt dat AI niet alleen kale tekst zonder vormgeving aangeeft, dan kun je AI leren om bijvoorbeeld een Word-bestand of PowerPoint-presentatie in een stijl te gieten. Dat betekent dat je een stijlgids (test) en presentatie-sjabloon (sheets) als bijlage toevoegt bij de opdracht. Je kunt ook foto’s als bijlage meesturen, hoewel het vaak beter werkt om dat zelf achteraf toe te voegen.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Stijlgids – </a:t>
            </a:r>
            <a:r>
              <a:rPr lang="nl-NL" sz="1800">
                <a:solidFill>
                  <a:schemeClr val="dk1"/>
                </a:solidFill>
                <a:latin typeface="Calibri"/>
                <a:ea typeface="Calibri"/>
                <a:cs typeface="Calibri"/>
                <a:sym typeface="Calibri"/>
              </a:rPr>
              <a:t>Dit zijn de richtlijnen voor het merk dat je vertegenwoordigd. Het gaat om kleurcodes, logo’s, lettertypes en dergelijke. Een stijlgids is in de breedte bepalend voor hoe je met vormgeving naar buiten treedt.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Presentatie-sjabloon – </a:t>
            </a:r>
            <a:r>
              <a:rPr lang="nl-NL" sz="1800">
                <a:solidFill>
                  <a:schemeClr val="dk1"/>
                </a:solidFill>
                <a:latin typeface="Calibri"/>
                <a:ea typeface="Calibri"/>
                <a:cs typeface="Calibri"/>
                <a:sym typeface="Calibri"/>
              </a:rPr>
              <a:t>Dit geeft inhoud aan je PowerPoint, oftewel de vormgeving van Sheets voor presentaties in de huisstijl van een organisatie.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 </a:t>
            </a:r>
            <a:endParaRPr/>
          </a:p>
        </p:txBody>
      </p:sp>
      <p:sp>
        <p:nvSpPr>
          <p:cNvPr id="253" name="Google Shape;253;p17"/>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7"/>
          <p:cNvSpPr txBox="1"/>
          <p:nvPr/>
        </p:nvSpPr>
        <p:spPr>
          <a:xfrm>
            <a:off x="393621" y="179514"/>
            <a:ext cx="21303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Vormgeving </a:t>
            </a:r>
            <a:endParaRPr sz="3000">
              <a:solidFill>
                <a:schemeClr val="lt1"/>
              </a:solidFill>
              <a:latin typeface="Calibri"/>
              <a:ea typeface="Calibri"/>
              <a:cs typeface="Calibri"/>
              <a:sym typeface="Calibri"/>
            </a:endParaRPr>
          </a:p>
        </p:txBody>
      </p:sp>
      <p:pic>
        <p:nvPicPr>
          <p:cNvPr id="255" name="Google Shape;255;p17"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56" name="Google Shape;256;p17"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8"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62" name="Google Shape;262;p18"/>
          <p:cNvSpPr txBox="1"/>
          <p:nvPr/>
        </p:nvSpPr>
        <p:spPr>
          <a:xfrm>
            <a:off x="673178" y="1343019"/>
            <a:ext cx="806130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Foto’s - </a:t>
            </a:r>
            <a:r>
              <a:rPr lang="nl-NL" sz="1800">
                <a:solidFill>
                  <a:schemeClr val="dk1"/>
                </a:solidFill>
                <a:latin typeface="Calibri"/>
                <a:ea typeface="Calibri"/>
                <a:cs typeface="Calibri"/>
                <a:sym typeface="Calibri"/>
              </a:rPr>
              <a:t>Indien je foto’s toevoegt aan een opdracht om te combineren met een Word-bestand of PowerPoint, dan werkt het beter om in plaats van JPG de PNG-bestanden te gebruiken.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JPG zijn gecomprimeerd en zijn daarmee minder ‘puur’. Een JPG loopt het risico van compressiefouten of extra toegevoegde data die ze eerder onbruikbaar maken.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Een PNG is vaak wel iets groter, maar is minder foutgevoelig en heeft als voordeel dat de achtergrond van de foto ook transparant kan zijn, wat het vaak eenvoudiger maakt om deze mooi te combineren in Word of een PowerPoint.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263" name="Google Shape;263;p18"/>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18"/>
          <p:cNvSpPr txBox="1"/>
          <p:nvPr/>
        </p:nvSpPr>
        <p:spPr>
          <a:xfrm>
            <a:off x="393621" y="179514"/>
            <a:ext cx="21303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Vormgeving </a:t>
            </a:r>
            <a:endParaRPr sz="3000">
              <a:solidFill>
                <a:schemeClr val="lt1"/>
              </a:solidFill>
              <a:latin typeface="Calibri"/>
              <a:ea typeface="Calibri"/>
              <a:cs typeface="Calibri"/>
              <a:sym typeface="Calibri"/>
            </a:endParaRPr>
          </a:p>
        </p:txBody>
      </p:sp>
      <p:pic>
        <p:nvPicPr>
          <p:cNvPr id="265" name="Google Shape;265;p18"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66" name="Google Shape;266;p18"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9"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72" name="Google Shape;272;p19"/>
          <p:cNvSpPr txBox="1"/>
          <p:nvPr/>
        </p:nvSpPr>
        <p:spPr>
          <a:xfrm>
            <a:off x="673178" y="1343019"/>
            <a:ext cx="806130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Opdracht om samen met AI een stijlgids op te stellen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“Ik wil samen met jou een document maken waarin ik mijn tone of voice en schrijfstijl voor mijn organisatie vastleg. Stel me stap voor stap vragen, en geef me bij elke vraag duidelijke voorbeelden om uit te kiezen. Bouw op basis van mijn antwoorden een overzichtelijk Word-document dat ik later kan gebruiken of als bijlage bij prompts kan meesturen.”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273" name="Google Shape;273;p19"/>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9"/>
          <p:cNvSpPr txBox="1"/>
          <p:nvPr/>
        </p:nvSpPr>
        <p:spPr>
          <a:xfrm>
            <a:off x="393621" y="179514"/>
            <a:ext cx="21303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Vormgeving </a:t>
            </a:r>
            <a:endParaRPr sz="3000">
              <a:solidFill>
                <a:schemeClr val="lt1"/>
              </a:solidFill>
              <a:latin typeface="Calibri"/>
              <a:ea typeface="Calibri"/>
              <a:cs typeface="Calibri"/>
              <a:sym typeface="Calibri"/>
            </a:endParaRPr>
          </a:p>
        </p:txBody>
      </p:sp>
      <p:pic>
        <p:nvPicPr>
          <p:cNvPr id="275" name="Google Shape;275;p19"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76" name="Google Shape;276;p19"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pic>
        <p:nvPicPr>
          <p:cNvPr id="97" name="Google Shape;97;p2" descr="Grondig foto 24 Bakco.png"/>
          <p:cNvPicPr preferRelativeResize="0"/>
          <p:nvPr/>
        </p:nvPicPr>
        <p:blipFill rotWithShape="1">
          <a:blip r:embed="rId4">
            <a:alphaModFix/>
          </a:blip>
          <a:srcRect/>
          <a:stretch/>
        </p:blipFill>
        <p:spPr>
          <a:xfrm>
            <a:off x="7199084" y="6086650"/>
            <a:ext cx="1821499" cy="630694"/>
          </a:xfrm>
          <a:prstGeom prst="rect">
            <a:avLst/>
          </a:prstGeom>
          <a:noFill/>
          <a:ln>
            <a:noFill/>
          </a:ln>
        </p:spPr>
      </p:pic>
      <p:sp>
        <p:nvSpPr>
          <p:cNvPr id="98" name="Google Shape;98;p2"/>
          <p:cNvSpPr txBox="1"/>
          <p:nvPr/>
        </p:nvSpPr>
        <p:spPr>
          <a:xfrm>
            <a:off x="673177" y="1324292"/>
            <a:ext cx="3808156" cy="47859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500" b="1" i="0" u="sng" strike="noStrike" cap="none" dirty="0">
                <a:solidFill>
                  <a:schemeClr val="dk2"/>
                </a:solidFill>
                <a:latin typeface="Calibri"/>
                <a:ea typeface="Calibri"/>
                <a:cs typeface="Calibri"/>
                <a:sym typeface="Calibri"/>
              </a:rPr>
              <a:t>Over AI</a:t>
            </a:r>
            <a:endParaRPr sz="1500" b="1" u="sng" dirty="0">
              <a:solidFill>
                <a:schemeClr val="dk2"/>
              </a:solidFill>
              <a:latin typeface="Calibri"/>
              <a:ea typeface="Calibri"/>
              <a:cs typeface="Calibri"/>
              <a:sym typeface="Calibri"/>
              <a:hlinkClick r:id="rId5" action="ppaction://hlinksldjump">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5" action="ppaction://hlinksldjump">
                  <a:extLst>
                    <a:ext uri="{A12FA001-AC4F-418D-AE19-62706E023703}">
                      <ahyp:hlinkClr xmlns:ahyp="http://schemas.microsoft.com/office/drawing/2018/hyperlinkcolor" val="tx"/>
                    </a:ext>
                  </a:extLst>
                </a:hlinkClick>
              </a:rPr>
              <a:t>Hoe ‘denkt’ AI</a:t>
            </a:r>
            <a:endParaRPr sz="1500" u="sng"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6" action="ppaction://hlinksldjump">
                  <a:extLst>
                    <a:ext uri="{A12FA001-AC4F-418D-AE19-62706E023703}">
                      <ahyp:hlinkClr xmlns:ahyp="http://schemas.microsoft.com/office/drawing/2018/hyperlinkcolor" val="tx"/>
                    </a:ext>
                  </a:extLst>
                </a:hlinkClick>
              </a:rPr>
              <a:t>Verschillende vormen van AI</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7" action="ppaction://hlinksldjump">
                  <a:extLst>
                    <a:ext uri="{A12FA001-AC4F-418D-AE19-62706E023703}">
                      <ahyp:hlinkClr xmlns:ahyp="http://schemas.microsoft.com/office/drawing/2018/hyperlinkcolor" val="tx"/>
                    </a:ext>
                  </a:extLst>
                </a:hlinkClick>
              </a:rPr>
              <a:t>Leert AI van je geschiedenis</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8" action="ppaction://hlinksldjump">
                  <a:extLst>
                    <a:ext uri="{A12FA001-AC4F-418D-AE19-62706E023703}">
                      <ahyp:hlinkClr xmlns:ahyp="http://schemas.microsoft.com/office/drawing/2018/hyperlinkcolor" val="tx"/>
                    </a:ext>
                  </a:extLst>
                </a:hlinkClick>
              </a:rPr>
              <a:t>AI kijkt niet vanzelf naar bijlagen</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9" action="ppaction://hlinksldjump">
                  <a:extLst>
                    <a:ext uri="{A12FA001-AC4F-418D-AE19-62706E023703}">
                      <ahyp:hlinkClr xmlns:ahyp="http://schemas.microsoft.com/office/drawing/2018/hyperlinkcolor" val="tx"/>
                    </a:ext>
                  </a:extLst>
                </a:hlinkClick>
              </a:rPr>
              <a:t>Een zipfile als bijlage</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0" action="ppaction://hlinksldjump">
                  <a:extLst>
                    <a:ext uri="{A12FA001-AC4F-418D-AE19-62706E023703}">
                      <ahyp:hlinkClr xmlns:ahyp="http://schemas.microsoft.com/office/drawing/2018/hyperlinkcolor" val="tx"/>
                    </a:ext>
                  </a:extLst>
                </a:hlinkClick>
              </a:rPr>
              <a:t>Wat is een AI-agent?</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b="1" dirty="0">
                <a:solidFill>
                  <a:schemeClr val="dk2"/>
                </a:solidFill>
                <a:latin typeface="Calibri"/>
                <a:ea typeface="Calibri"/>
                <a:cs typeface="Calibri"/>
                <a:sym typeface="Calibri"/>
              </a:rPr>
              <a:t>Inhoud en tekst</a:t>
            </a:r>
            <a:endParaRPr sz="1500" b="1" u="sng" dirty="0">
              <a:solidFill>
                <a:schemeClr val="dk2"/>
              </a:solid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rPr>
              <a:t>AI</a:t>
            </a:r>
            <a:r>
              <a:rPr lang="nl-NL" sz="1500" u="sng" dirty="0">
                <a:solidFill>
                  <a:srgbClr val="0000FF"/>
                </a:solid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rPr>
              <a:t> </a:t>
            </a:r>
            <a:r>
              <a:rPr lang="nl-NL" sz="1500" u="sng" dirty="0">
                <a:solidFill>
                  <a:schemeClr val="dk2"/>
                </a:solid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rPr>
              <a:t>tekst clichés</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2" action="ppaction://hlinksldjump">
                  <a:extLst>
                    <a:ext uri="{A12FA001-AC4F-418D-AE19-62706E023703}">
                      <ahyp:hlinkClr xmlns:ahyp="http://schemas.microsoft.com/office/drawing/2018/hyperlinkcolor" val="tx"/>
                    </a:ext>
                  </a:extLst>
                </a:hlinkClick>
              </a:rPr>
              <a:t>Wat is echt en wat is AI?</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3" action="ppaction://hlinksldjump">
                  <a:extLst>
                    <a:ext uri="{A12FA001-AC4F-418D-AE19-62706E023703}">
                      <ahyp:hlinkClr xmlns:ahyp="http://schemas.microsoft.com/office/drawing/2018/hyperlinkcolor" val="tx"/>
                    </a:ext>
                  </a:extLst>
                </a:hlinkClick>
              </a:rPr>
              <a:t>Vormgeving</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b="1" dirty="0">
                <a:solidFill>
                  <a:schemeClr val="dk2"/>
                </a:solidFill>
                <a:latin typeface="Calibri"/>
                <a:ea typeface="Calibri"/>
                <a:cs typeface="Calibri"/>
                <a:sym typeface="Calibri"/>
              </a:rPr>
              <a:t>Prompt</a:t>
            </a:r>
            <a:endParaRPr dirty="0"/>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4" action="ppaction://hlinksldjump">
                  <a:extLst>
                    <a:ext uri="{A12FA001-AC4F-418D-AE19-62706E023703}">
                      <ahyp:hlinkClr xmlns:ahyp="http://schemas.microsoft.com/office/drawing/2018/hyperlinkcolor" val="tx"/>
                    </a:ext>
                  </a:extLst>
                </a:hlinkClick>
              </a:rPr>
              <a:t>Soorten</a:t>
            </a:r>
            <a:r>
              <a:rPr lang="nl-NL" sz="1500" u="sng" dirty="0">
                <a:solidFill>
                  <a:srgbClr val="0000FF"/>
                </a:solidFill>
                <a:latin typeface="Calibri"/>
                <a:ea typeface="Calibri"/>
                <a:cs typeface="Calibri"/>
                <a:sym typeface="Calibri"/>
                <a:hlinkClick r:id="rId14" action="ppaction://hlinksldjump">
                  <a:extLst>
                    <a:ext uri="{A12FA001-AC4F-418D-AE19-62706E023703}">
                      <ahyp:hlinkClr xmlns:ahyp="http://schemas.microsoft.com/office/drawing/2018/hyperlinkcolor" val="tx"/>
                    </a:ext>
                  </a:extLst>
                </a:hlinkClick>
              </a:rPr>
              <a:t> </a:t>
            </a:r>
            <a:r>
              <a:rPr lang="nl-NL" sz="1500" u="sng" dirty="0">
                <a:solidFill>
                  <a:schemeClr val="dk2"/>
                </a:solidFill>
                <a:latin typeface="Calibri"/>
                <a:ea typeface="Calibri"/>
                <a:cs typeface="Calibri"/>
                <a:sym typeface="Calibri"/>
                <a:hlinkClick r:id="rId14" action="ppaction://hlinksldjump">
                  <a:extLst>
                    <a:ext uri="{A12FA001-AC4F-418D-AE19-62706E023703}">
                      <ahyp:hlinkClr xmlns:ahyp="http://schemas.microsoft.com/office/drawing/2018/hyperlinkcolor" val="tx"/>
                    </a:ext>
                  </a:extLst>
                </a:hlinkClick>
              </a:rPr>
              <a:t>prompts</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5" action="ppaction://hlinksldjump">
                  <a:extLst>
                    <a:ext uri="{A12FA001-AC4F-418D-AE19-62706E023703}">
                      <ahyp:hlinkClr xmlns:ahyp="http://schemas.microsoft.com/office/drawing/2018/hyperlinkcolor" val="tx"/>
                    </a:ext>
                  </a:extLst>
                </a:hlinkClick>
              </a:rPr>
              <a:t>Het belang van een goede opdracht (prompt)</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6" action="ppaction://hlinksldjump">
                  <a:extLst>
                    <a:ext uri="{A12FA001-AC4F-418D-AE19-62706E023703}">
                      <ahyp:hlinkClr xmlns:ahyp="http://schemas.microsoft.com/office/drawing/2018/hyperlinkcolor" val="tx"/>
                    </a:ext>
                  </a:extLst>
                </a:hlinkClick>
              </a:rPr>
              <a:t>Welke onderdelen bevat een goede prompt?</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7" action="ppaction://hlinksldjump">
                  <a:extLst>
                    <a:ext uri="{A12FA001-AC4F-418D-AE19-62706E023703}">
                      <ahyp:hlinkClr xmlns:ahyp="http://schemas.microsoft.com/office/drawing/2018/hyperlinkcolor" val="tx"/>
                    </a:ext>
                  </a:extLst>
                </a:hlinkClick>
              </a:rPr>
              <a:t>Toetsen van je prompt en het antwoord</a:t>
            </a:r>
            <a:endParaRPr sz="1500" dirty="0">
              <a:solidFill>
                <a:schemeClr val="dk2"/>
              </a:solidFill>
              <a:latin typeface="Calibri"/>
              <a:ea typeface="Calibri"/>
              <a:cs typeface="Calibri"/>
              <a:sym typeface="Calibri"/>
            </a:endParaRPr>
          </a:p>
          <a:p>
            <a:pPr marL="0" marR="0" lvl="0" indent="0" algn="l" rtl="0">
              <a:spcBef>
                <a:spcPts val="0"/>
              </a:spcBef>
              <a:spcAft>
                <a:spcPts val="0"/>
              </a:spcAft>
              <a:buNone/>
            </a:pPr>
            <a:r>
              <a:rPr lang="nl-NL" sz="1500" u="sng" dirty="0">
                <a:solidFill>
                  <a:schemeClr val="dk2"/>
                </a:solidFill>
                <a:latin typeface="Calibri"/>
                <a:ea typeface="Calibri"/>
                <a:cs typeface="Calibri"/>
                <a:sym typeface="Calibri"/>
                <a:hlinkClick r:id="rId18" action="ppaction://hlinksldjump">
                  <a:extLst>
                    <a:ext uri="{A12FA001-AC4F-418D-AE19-62706E023703}">
                      <ahyp:hlinkClr xmlns:ahyp="http://schemas.microsoft.com/office/drawing/2018/hyperlinkcolor" val="tx"/>
                    </a:ext>
                  </a:extLst>
                </a:hlinkClick>
              </a:rPr>
              <a:t>Een prompt automatiseren</a:t>
            </a:r>
            <a:r>
              <a:rPr lang="nl-NL" sz="1500"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2"/>
              </a:solidFill>
              <a:latin typeface="Calibri"/>
              <a:ea typeface="Calibri"/>
              <a:cs typeface="Calibri"/>
              <a:sym typeface="Calibri"/>
            </a:endParaRPr>
          </a:p>
        </p:txBody>
      </p:sp>
      <p:sp>
        <p:nvSpPr>
          <p:cNvPr id="99" name="Google Shape;99;p2"/>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2"/>
          <p:cNvSpPr txBox="1"/>
          <p:nvPr/>
        </p:nvSpPr>
        <p:spPr>
          <a:xfrm>
            <a:off x="393621" y="179514"/>
            <a:ext cx="148047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Thema’s</a:t>
            </a:r>
            <a:endParaRPr sz="3000">
              <a:solidFill>
                <a:schemeClr val="lt1"/>
              </a:solidFill>
              <a:latin typeface="Calibri"/>
              <a:ea typeface="Calibri"/>
              <a:cs typeface="Calibri"/>
              <a:sym typeface="Calibri"/>
            </a:endParaRPr>
          </a:p>
        </p:txBody>
      </p:sp>
      <p:pic>
        <p:nvPicPr>
          <p:cNvPr id="101" name="Google Shape;101;p2" descr="Afbeelding met stilstaand, punaise, nagel, overdekt&#10;&#10;Door AI gegenereerde inhoud is mogelijk onjuist.">
            <a:hlinkClick r:id="rId19" action="ppaction://hlinksldjump"/>
          </p:cNvPr>
          <p:cNvPicPr preferRelativeResize="0"/>
          <p:nvPr/>
        </p:nvPicPr>
        <p:blipFill rotWithShape="1">
          <a:blip r:embed="rId20">
            <a:alphaModFix/>
          </a:blip>
          <a:srcRect/>
          <a:stretch/>
        </p:blipFill>
        <p:spPr>
          <a:xfrm>
            <a:off x="65538" y="1332706"/>
            <a:ext cx="506663" cy="436097"/>
          </a:xfrm>
          <a:prstGeom prst="rect">
            <a:avLst/>
          </a:prstGeom>
          <a:noFill/>
          <a:ln>
            <a:noFill/>
          </a:ln>
        </p:spPr>
      </p:pic>
      <p:sp>
        <p:nvSpPr>
          <p:cNvPr id="102" name="Google Shape;102;p2"/>
          <p:cNvSpPr txBox="1"/>
          <p:nvPr/>
        </p:nvSpPr>
        <p:spPr>
          <a:xfrm>
            <a:off x="4662668" y="1324291"/>
            <a:ext cx="3835162" cy="45550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500" b="1">
                <a:solidFill>
                  <a:srgbClr val="366092"/>
                </a:solidFill>
                <a:latin typeface="Calibri"/>
                <a:ea typeface="Calibri"/>
                <a:cs typeface="Calibri"/>
                <a:sym typeface="Calibri"/>
              </a:rPr>
              <a:t>AI beleid</a:t>
            </a:r>
            <a:endParaRPr sz="1500" b="1" u="sng">
              <a:solidFill>
                <a:srgbClr val="366092"/>
              </a:solidFill>
              <a:latin typeface="Calibri"/>
              <a:ea typeface="Calibri"/>
              <a:cs typeface="Calibri"/>
              <a:sym typeface="Calibri"/>
              <a:hlinkClick r:id="rId21" action="ppaction://hlinksldjump">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1" action="ppaction://hlinksldjump">
                  <a:extLst>
                    <a:ext uri="{A12FA001-AC4F-418D-AE19-62706E023703}">
                      <ahyp:hlinkClr xmlns:ahyp="http://schemas.microsoft.com/office/drawing/2018/hyperlinkcolor" val="tx"/>
                    </a:ext>
                  </a:extLst>
                </a:hlinkClick>
              </a:rPr>
              <a:t>Voeren van AI beleid</a:t>
            </a:r>
            <a:endParaRPr sz="1500">
              <a:solidFill>
                <a:srgbClr val="366092"/>
              </a:solidFill>
              <a:latin typeface="Calibri"/>
              <a:ea typeface="Calibri"/>
              <a:cs typeface="Calibri"/>
              <a:sym typeface="Calibri"/>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2" action="ppaction://hlinksldjump">
                  <a:extLst>
                    <a:ext uri="{A12FA001-AC4F-418D-AE19-62706E023703}">
                      <ahyp:hlinkClr xmlns:ahyp="http://schemas.microsoft.com/office/drawing/2018/hyperlinkcolor" val="tx"/>
                    </a:ext>
                  </a:extLst>
                </a:hlinkClick>
              </a:rPr>
              <a:t>Privacy en AVG</a:t>
            </a:r>
            <a:r>
              <a:rPr lang="nl-NL" sz="1500">
                <a:solidFill>
                  <a:srgbClr val="366092"/>
                </a:solidFill>
                <a:latin typeface="Calibri"/>
                <a:ea typeface="Calibri"/>
                <a:cs typeface="Calibri"/>
                <a:sym typeface="Calibri"/>
              </a:rPr>
              <a:t>	</a:t>
            </a:r>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3" action="ppaction://hlinksldjump">
                  <a:extLst>
                    <a:ext uri="{A12FA001-AC4F-418D-AE19-62706E023703}">
                      <ahyp:hlinkClr xmlns:ahyp="http://schemas.microsoft.com/office/drawing/2018/hyperlinkcolor" val="tx"/>
                    </a:ext>
                  </a:extLst>
                </a:hlinkClick>
              </a:rPr>
              <a:t>Bedrijfsgeheimen</a:t>
            </a:r>
            <a:r>
              <a:rPr lang="nl-NL" sz="1500">
                <a:solidFill>
                  <a:srgbClr val="366092"/>
                </a:solidFill>
                <a:latin typeface="Calibri"/>
                <a:ea typeface="Calibri"/>
                <a:cs typeface="Calibri"/>
                <a:sym typeface="Calibri"/>
              </a:rPr>
              <a:t>	</a:t>
            </a:r>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4" action="ppaction://hlinksldjump">
                  <a:extLst>
                    <a:ext uri="{A12FA001-AC4F-418D-AE19-62706E023703}">
                      <ahyp:hlinkClr xmlns:ahyp="http://schemas.microsoft.com/office/drawing/2018/hyperlinkcolor" val="tx"/>
                    </a:ext>
                  </a:extLst>
                </a:hlinkClick>
              </a:rPr>
              <a:t>AI-act	</a:t>
            </a:r>
            <a:endParaRPr sz="1500">
              <a:solidFill>
                <a:srgbClr val="366092"/>
              </a:solidFill>
              <a:latin typeface="Calibri"/>
              <a:ea typeface="Calibri"/>
              <a:cs typeface="Calibri"/>
              <a:sym typeface="Calibri"/>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5" action="ppaction://hlinksldjump">
                  <a:extLst>
                    <a:ext uri="{A12FA001-AC4F-418D-AE19-62706E023703}">
                      <ahyp:hlinkClr xmlns:ahyp="http://schemas.microsoft.com/office/drawing/2018/hyperlinkcolor" val="tx"/>
                    </a:ext>
                  </a:extLst>
                </a:hlinkClick>
              </a:rPr>
              <a:t>Bias</a:t>
            </a:r>
            <a:r>
              <a:rPr lang="nl-NL" sz="1500">
                <a:solidFill>
                  <a:srgbClr val="366092"/>
                </a:solidFill>
                <a:latin typeface="Calibri"/>
                <a:ea typeface="Calibri"/>
                <a:cs typeface="Calibri"/>
                <a:sym typeface="Calibri"/>
              </a:rPr>
              <a:t>	</a:t>
            </a:r>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6" action="ppaction://hlinksldjump">
                  <a:extLst>
                    <a:ext uri="{A12FA001-AC4F-418D-AE19-62706E023703}">
                      <ahyp:hlinkClr xmlns:ahyp="http://schemas.microsoft.com/office/drawing/2018/hyperlinkcolor" val="tx"/>
                    </a:ext>
                  </a:extLst>
                </a:hlinkClick>
              </a:rPr>
              <a:t>Ethiek</a:t>
            </a:r>
            <a:r>
              <a:rPr lang="nl-NL" sz="1500">
                <a:solidFill>
                  <a:srgbClr val="366092"/>
                </a:solidFill>
                <a:latin typeface="Calibri"/>
                <a:ea typeface="Calibri"/>
                <a:cs typeface="Calibri"/>
                <a:sym typeface="Calibri"/>
              </a:rPr>
              <a:t>	</a:t>
            </a:r>
            <a:endParaRPr/>
          </a:p>
          <a:p>
            <a:pPr marL="0" marR="0" lvl="0" indent="0" algn="l" rtl="0">
              <a:spcBef>
                <a:spcPts val="0"/>
              </a:spcBef>
              <a:spcAft>
                <a:spcPts val="0"/>
              </a:spcAft>
              <a:buNone/>
            </a:pPr>
            <a:endParaRPr sz="1500">
              <a:solidFill>
                <a:srgbClr val="366092"/>
              </a:solidFill>
              <a:latin typeface="Calibri"/>
              <a:ea typeface="Calibri"/>
              <a:cs typeface="Calibri"/>
              <a:sym typeface="Calibri"/>
            </a:endParaRPr>
          </a:p>
          <a:p>
            <a:pPr marL="0" marR="0" lvl="0" indent="0" algn="l" rtl="0">
              <a:spcBef>
                <a:spcPts val="0"/>
              </a:spcBef>
              <a:spcAft>
                <a:spcPts val="0"/>
              </a:spcAft>
              <a:buNone/>
            </a:pPr>
            <a:r>
              <a:rPr lang="nl-NL" sz="1500" b="1">
                <a:solidFill>
                  <a:srgbClr val="366092"/>
                </a:solidFill>
                <a:latin typeface="Calibri"/>
                <a:ea typeface="Calibri"/>
                <a:cs typeface="Calibri"/>
                <a:sym typeface="Calibri"/>
              </a:rPr>
              <a:t>Openbaar</a:t>
            </a:r>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7" action="ppaction://hlinksldjump">
                  <a:extLst>
                    <a:ext uri="{A12FA001-AC4F-418D-AE19-62706E023703}">
                      <ahyp:hlinkClr xmlns:ahyp="http://schemas.microsoft.com/office/drawing/2018/hyperlinkcolor" val="tx"/>
                    </a:ext>
                  </a:extLst>
                </a:hlinkClick>
              </a:rPr>
              <a:t>Een chat delen</a:t>
            </a:r>
            <a:endParaRPr sz="1500">
              <a:solidFill>
                <a:srgbClr val="366092"/>
              </a:solidFill>
              <a:latin typeface="Calibri"/>
              <a:ea typeface="Calibri"/>
              <a:cs typeface="Calibri"/>
              <a:sym typeface="Calibri"/>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8" action="ppaction://hlinksldjump">
                  <a:extLst>
                    <a:ext uri="{A12FA001-AC4F-418D-AE19-62706E023703}">
                      <ahyp:hlinkClr xmlns:ahyp="http://schemas.microsoft.com/office/drawing/2018/hyperlinkcolor" val="tx"/>
                    </a:ext>
                  </a:extLst>
                </a:hlinkClick>
              </a:rPr>
              <a:t>Privacy en gebruik ChatGPT	</a:t>
            </a:r>
            <a:endParaRPr sz="1500">
              <a:solidFill>
                <a:srgbClr val="366092"/>
              </a:solidFill>
              <a:latin typeface="Calibri"/>
              <a:ea typeface="Calibri"/>
              <a:cs typeface="Calibri"/>
              <a:sym typeface="Calibri"/>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29" action="ppaction://hlinksldjump">
                  <a:extLst>
                    <a:ext uri="{A12FA001-AC4F-418D-AE19-62706E023703}">
                      <ahyp:hlinkClr xmlns:ahyp="http://schemas.microsoft.com/office/drawing/2018/hyperlinkcolor" val="tx"/>
                    </a:ext>
                  </a:extLst>
                </a:hlinkClick>
              </a:rPr>
              <a:t>Wat doet Copilot met je data</a:t>
            </a:r>
            <a:r>
              <a:rPr lang="nl-NL" sz="1500">
                <a:solidFill>
                  <a:srgbClr val="366092"/>
                </a:solidFill>
                <a:latin typeface="Calibri"/>
                <a:ea typeface="Calibri"/>
                <a:cs typeface="Calibri"/>
                <a:sym typeface="Calibri"/>
              </a:rPr>
              <a:t>?</a:t>
            </a:r>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30" action="ppaction://hlinksldjump">
                  <a:extLst>
                    <a:ext uri="{A12FA001-AC4F-418D-AE19-62706E023703}">
                      <ahyp:hlinkClr xmlns:ahyp="http://schemas.microsoft.com/office/drawing/2018/hyperlinkcolor" val="tx"/>
                    </a:ext>
                  </a:extLst>
                </a:hlinkClick>
              </a:rPr>
              <a:t>Anonimiseer / pseudoniem</a:t>
            </a:r>
            <a:r>
              <a:rPr lang="nl-NL" sz="1500">
                <a:solidFill>
                  <a:srgbClr val="366092"/>
                </a:solidFill>
                <a:latin typeface="Calibri"/>
                <a:ea typeface="Calibri"/>
                <a:cs typeface="Calibri"/>
                <a:sym typeface="Calibri"/>
              </a:rPr>
              <a:t>	</a:t>
            </a:r>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31" action="ppaction://hlinksldjump">
                  <a:extLst>
                    <a:ext uri="{A12FA001-AC4F-418D-AE19-62706E023703}">
                      <ahyp:hlinkClr xmlns:ahyp="http://schemas.microsoft.com/office/drawing/2018/hyperlinkcolor" val="tx"/>
                    </a:ext>
                  </a:extLst>
                </a:hlinkClick>
              </a:rPr>
              <a:t>Gebruik van AI begrenzen</a:t>
            </a:r>
            <a:r>
              <a:rPr lang="nl-NL" sz="1500">
                <a:solidFill>
                  <a:srgbClr val="366092"/>
                </a:solidFill>
                <a:latin typeface="Calibri"/>
                <a:ea typeface="Calibri"/>
                <a:cs typeface="Calibri"/>
                <a:sym typeface="Calibri"/>
              </a:rPr>
              <a:t>	</a:t>
            </a:r>
            <a:endParaRPr/>
          </a:p>
          <a:p>
            <a:pPr marL="0" marR="0" lvl="0" indent="0" algn="l" rtl="0">
              <a:spcBef>
                <a:spcPts val="0"/>
              </a:spcBef>
              <a:spcAft>
                <a:spcPts val="0"/>
              </a:spcAft>
              <a:buNone/>
            </a:pPr>
            <a:endParaRPr sz="1800">
              <a:solidFill>
                <a:srgbClr val="366092"/>
              </a:solidFill>
              <a:latin typeface="Calibri"/>
              <a:ea typeface="Calibri"/>
              <a:cs typeface="Calibri"/>
              <a:sym typeface="Calibri"/>
            </a:endParaRPr>
          </a:p>
          <a:p>
            <a:pPr marL="0" marR="0" lvl="0" indent="0" algn="l" rtl="0">
              <a:spcBef>
                <a:spcPts val="0"/>
              </a:spcBef>
              <a:spcAft>
                <a:spcPts val="0"/>
              </a:spcAft>
              <a:buNone/>
            </a:pPr>
            <a:r>
              <a:rPr lang="nl-NL" sz="1500" b="1">
                <a:solidFill>
                  <a:srgbClr val="366092"/>
                </a:solidFill>
                <a:latin typeface="Calibri"/>
                <a:ea typeface="Calibri"/>
                <a:cs typeface="Calibri"/>
                <a:sym typeface="Calibri"/>
              </a:rPr>
              <a:t>Oplossingscyclus</a:t>
            </a:r>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32" action="ppaction://hlinksldjump">
                  <a:extLst>
                    <a:ext uri="{A12FA001-AC4F-418D-AE19-62706E023703}">
                      <ahyp:hlinkClr xmlns:ahyp="http://schemas.microsoft.com/office/drawing/2018/hyperlinkcolor" val="tx"/>
                    </a:ext>
                  </a:extLst>
                </a:hlinkClick>
              </a:rPr>
              <a:t>Oplossingsproces in 5 stappen</a:t>
            </a:r>
            <a:endParaRPr sz="1500">
              <a:solidFill>
                <a:srgbClr val="366092"/>
              </a:solidFill>
              <a:latin typeface="Calibri"/>
              <a:ea typeface="Calibri"/>
              <a:cs typeface="Calibri"/>
              <a:sym typeface="Calibri"/>
            </a:endParaRPr>
          </a:p>
          <a:p>
            <a:pPr marL="0" marR="0" lvl="0" indent="0" algn="l" rtl="0">
              <a:spcBef>
                <a:spcPts val="0"/>
              </a:spcBef>
              <a:spcAft>
                <a:spcPts val="0"/>
              </a:spcAft>
              <a:buNone/>
            </a:pPr>
            <a:r>
              <a:rPr lang="nl-NL" sz="1500" u="sng">
                <a:solidFill>
                  <a:srgbClr val="366092"/>
                </a:solidFill>
                <a:latin typeface="Calibri"/>
                <a:ea typeface="Calibri"/>
                <a:cs typeface="Calibri"/>
                <a:sym typeface="Calibri"/>
                <a:hlinkClick r:id="rId33" action="ppaction://hlinksldjump">
                  <a:extLst>
                    <a:ext uri="{A12FA001-AC4F-418D-AE19-62706E023703}">
                      <ahyp:hlinkClr xmlns:ahyp="http://schemas.microsoft.com/office/drawing/2018/hyperlinkcolor" val="tx"/>
                    </a:ext>
                  </a:extLst>
                </a:hlinkClick>
              </a:rPr>
              <a:t>Normkader</a:t>
            </a:r>
            <a:endParaRPr sz="1500">
              <a:solidFill>
                <a:srgbClr val="366092"/>
              </a:solidFill>
              <a:latin typeface="Calibri"/>
              <a:ea typeface="Calibri"/>
              <a:cs typeface="Calibri"/>
              <a:sym typeface="Calibri"/>
            </a:endParaRPr>
          </a:p>
          <a:p>
            <a:pPr marL="0" marR="0" lvl="0" indent="0" algn="l" rtl="0">
              <a:spcBef>
                <a:spcPts val="0"/>
              </a:spcBef>
              <a:spcAft>
                <a:spcPts val="0"/>
              </a:spcAft>
              <a:buNone/>
            </a:pPr>
            <a:endParaRPr sz="1500">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0"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82" name="Google Shape;282;p20"/>
          <p:cNvSpPr txBox="1"/>
          <p:nvPr/>
        </p:nvSpPr>
        <p:spPr>
          <a:xfrm>
            <a:off x="673178" y="1343019"/>
            <a:ext cx="8061306"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Mocht de opdracht voor de schrijfstijl (tone-of-voice) vastlopen: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Gebruik dan het volgende: </a:t>
            </a:r>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Kun je de volgende vragen doorlopen en het antwoord per vraag bijhouden en verwerken in een Word-document als stijlgids?</a:t>
            </a:r>
            <a:r>
              <a:rPr lang="nl-NL" sz="1800" b="1" i="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i="1">
                <a:solidFill>
                  <a:schemeClr val="dk1"/>
                </a:solidFill>
                <a:latin typeface="Calibri"/>
                <a:ea typeface="Calibri"/>
                <a:cs typeface="Calibri"/>
                <a:sym typeface="Calibri"/>
              </a:rPr>
              <a:t>1. Identiteit van de organisatie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Wat is de missie van mijn organisatie?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Wat zijn onze kernwaarden? Geef voorbeelden waar ik uit kan kiezen.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Wat willen we dat mensen denken of voelen als ze aan ons denken?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Wat maakt ons anders dan andere organisaties in onze branche?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i="1">
                <a:solidFill>
                  <a:schemeClr val="dk1"/>
                </a:solidFill>
                <a:latin typeface="Calibri"/>
                <a:ea typeface="Calibri"/>
                <a:cs typeface="Calibri"/>
                <a:sym typeface="Calibri"/>
              </a:rPr>
              <a:t>2. Doelgroep</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Voor wie schrijven we meestal? Kun je helpen kiezen uit doelgroepen?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Wat weten deze mensen al van 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Wat willen we dat ze doen, voelen of begrijpen na het lezen van onze teksten?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i="1">
                <a:solidFill>
                  <a:schemeClr val="dk1"/>
                </a:solidFill>
                <a:latin typeface="Calibri"/>
                <a:ea typeface="Calibri"/>
                <a:cs typeface="Calibri"/>
                <a:sym typeface="Calibri"/>
              </a:rPr>
              <a:t>3. Tone of Voice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Welke woorden passen bij onze toon? Geef voorbeelden om uit te kiezen.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Welke toon of woorden passen juist níet bij 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Kun je een paar voorbeeldzinnen geven die wél en niet passen bij onze toon?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 </a:t>
            </a:r>
            <a:endParaRPr/>
          </a:p>
        </p:txBody>
      </p:sp>
      <p:sp>
        <p:nvSpPr>
          <p:cNvPr id="283" name="Google Shape;283;p20"/>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0"/>
          <p:cNvSpPr txBox="1"/>
          <p:nvPr/>
        </p:nvSpPr>
        <p:spPr>
          <a:xfrm>
            <a:off x="393621" y="179514"/>
            <a:ext cx="21303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Vormgeving </a:t>
            </a:r>
            <a:endParaRPr sz="3000">
              <a:solidFill>
                <a:schemeClr val="lt1"/>
              </a:solidFill>
              <a:latin typeface="Calibri"/>
              <a:ea typeface="Calibri"/>
              <a:cs typeface="Calibri"/>
              <a:sym typeface="Calibri"/>
            </a:endParaRPr>
          </a:p>
        </p:txBody>
      </p:sp>
      <p:pic>
        <p:nvPicPr>
          <p:cNvPr id="285" name="Google Shape;285;p20"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86" name="Google Shape;286;p20"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1"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292" name="Google Shape;292;p21"/>
          <p:cNvSpPr txBox="1"/>
          <p:nvPr/>
        </p:nvSpPr>
        <p:spPr>
          <a:xfrm>
            <a:off x="673178" y="1343019"/>
            <a:ext cx="806130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1">
                <a:solidFill>
                  <a:schemeClr val="dk1"/>
                </a:solidFill>
                <a:latin typeface="Calibri"/>
                <a:ea typeface="Calibri"/>
                <a:cs typeface="Calibri"/>
                <a:sym typeface="Calibri"/>
              </a:rPr>
              <a:t>4. Schrijfstijl en taalgebruik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Welke aanspreekvorm past bij ons: je of u?</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Maken we liever korte, actieve zinnen of mag het verhalend zijn?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Welke schrijfstijl past: zakelijk, verhalend, overtuigend, feitelijk?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Mogen we vaktaal gebruiken of moeten we dat vermijden?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Zijn er specifieke woorden die we altijd of juist nooit gebruiken?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i="1">
                <a:solidFill>
                  <a:schemeClr val="dk1"/>
                </a:solidFill>
                <a:latin typeface="Calibri"/>
                <a:ea typeface="Calibri"/>
                <a:cs typeface="Calibri"/>
                <a:sym typeface="Calibri"/>
              </a:rPr>
              <a:t>5. Gebruik en toepassing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Hoe kunnen we dit document gebruiken?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 Kun je een samenvattend document maken op basis van onze antwoord</a:t>
            </a:r>
            <a:endParaRPr sz="1800">
              <a:solidFill>
                <a:schemeClr val="dk1"/>
              </a:solidFill>
              <a:latin typeface="Calibri"/>
              <a:ea typeface="Calibri"/>
              <a:cs typeface="Calibri"/>
              <a:sym typeface="Calibri"/>
            </a:endParaRPr>
          </a:p>
        </p:txBody>
      </p:sp>
      <p:sp>
        <p:nvSpPr>
          <p:cNvPr id="293" name="Google Shape;293;p21"/>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21"/>
          <p:cNvSpPr txBox="1"/>
          <p:nvPr/>
        </p:nvSpPr>
        <p:spPr>
          <a:xfrm>
            <a:off x="393621" y="179514"/>
            <a:ext cx="213032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Vormgeving </a:t>
            </a:r>
            <a:endParaRPr sz="3000">
              <a:solidFill>
                <a:schemeClr val="lt1"/>
              </a:solidFill>
              <a:latin typeface="Calibri"/>
              <a:ea typeface="Calibri"/>
              <a:cs typeface="Calibri"/>
              <a:sym typeface="Calibri"/>
            </a:endParaRPr>
          </a:p>
        </p:txBody>
      </p:sp>
      <p:pic>
        <p:nvPicPr>
          <p:cNvPr id="295" name="Google Shape;295;p21"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296" name="Google Shape;296;p21"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2"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02" name="Google Shape;302;p22"/>
          <p:cNvSpPr txBox="1"/>
          <p:nvPr/>
        </p:nvSpPr>
        <p:spPr>
          <a:xfrm>
            <a:off x="673178" y="1343019"/>
            <a:ext cx="806130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De voornaamste vormen van een prompt zijn: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Open prompts</a:t>
            </a:r>
            <a:r>
              <a:rPr lang="nl-NL" sz="1800">
                <a:solidFill>
                  <a:schemeClr val="dk1"/>
                </a:solidFill>
                <a:latin typeface="Calibri"/>
                <a:ea typeface="Calibri"/>
                <a:cs typeface="Calibri"/>
                <a:sym typeface="Calibri"/>
              </a:rPr>
              <a:t> vs. </a:t>
            </a:r>
            <a:r>
              <a:rPr lang="nl-NL" sz="1800" b="1">
                <a:solidFill>
                  <a:schemeClr val="dk1"/>
                </a:solidFill>
                <a:latin typeface="Calibri"/>
                <a:ea typeface="Calibri"/>
                <a:cs typeface="Calibri"/>
                <a:sym typeface="Calibri"/>
              </a:rPr>
              <a:t>gesloten prompts</a:t>
            </a:r>
            <a:r>
              <a:rPr lang="nl-NL" sz="1800">
                <a:solidFill>
                  <a:schemeClr val="dk1"/>
                </a:solidFill>
                <a:latin typeface="Calibri"/>
                <a:ea typeface="Calibri"/>
                <a:cs typeface="Calibri"/>
                <a:sym typeface="Calibri"/>
              </a:rPr>
              <a:t>. Bij een open-prompt wil je dat AI meedenkt over oplossingen: </a:t>
            </a:r>
            <a:r>
              <a:rPr lang="nl-NL" sz="1800" i="1">
                <a:solidFill>
                  <a:schemeClr val="dk1"/>
                </a:solidFill>
                <a:latin typeface="Calibri"/>
                <a:ea typeface="Calibri"/>
                <a:cs typeface="Calibri"/>
                <a:sym typeface="Calibri"/>
              </a:rPr>
              <a:t>“Geef 5 zienswijzen die de toename van het ziekteverzuim kunnen verklaren”</a:t>
            </a:r>
            <a:r>
              <a:rPr lang="nl-NL" sz="1800">
                <a:solidFill>
                  <a:schemeClr val="dk1"/>
                </a:solidFill>
                <a:latin typeface="Calibri"/>
                <a:ea typeface="Calibri"/>
                <a:cs typeface="Calibri"/>
                <a:sym typeface="Calibri"/>
              </a:rPr>
              <a:t> Een gesloten prompt is: </a:t>
            </a:r>
            <a:r>
              <a:rPr lang="nl-NL" sz="1800" i="1">
                <a:solidFill>
                  <a:schemeClr val="dk1"/>
                </a:solidFill>
                <a:latin typeface="Calibri"/>
                <a:ea typeface="Calibri"/>
                <a:cs typeface="Calibri"/>
                <a:sym typeface="Calibri"/>
              </a:rPr>
              <a:t>‘Welke informatie heb je nodig om te berekenen wat de kosten zijn per jaar van een indexatie (toename) van het vaste maandloon met 1.5 %?’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303" name="Google Shape;303;p22"/>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2"/>
          <p:cNvSpPr txBox="1"/>
          <p:nvPr/>
        </p:nvSpPr>
        <p:spPr>
          <a:xfrm>
            <a:off x="393621" y="179514"/>
            <a:ext cx="28272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Soorten prompts</a:t>
            </a:r>
            <a:endParaRPr sz="3000">
              <a:solidFill>
                <a:schemeClr val="lt1"/>
              </a:solidFill>
              <a:latin typeface="Calibri"/>
              <a:ea typeface="Calibri"/>
              <a:cs typeface="Calibri"/>
              <a:sym typeface="Calibri"/>
            </a:endParaRPr>
          </a:p>
        </p:txBody>
      </p:sp>
      <p:pic>
        <p:nvPicPr>
          <p:cNvPr id="305" name="Google Shape;305;p22"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06" name="Google Shape;306;p22"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3"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12" name="Google Shape;312;p23"/>
          <p:cNvSpPr txBox="1"/>
          <p:nvPr/>
        </p:nvSpPr>
        <p:spPr>
          <a:xfrm>
            <a:off x="673178" y="1343019"/>
            <a:ext cx="8061306"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De voornaamste vormen van een prompt zijn: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Open prompts</a:t>
            </a:r>
            <a:r>
              <a:rPr lang="nl-NL" sz="1800">
                <a:solidFill>
                  <a:schemeClr val="dk1"/>
                </a:solidFill>
                <a:latin typeface="Calibri"/>
                <a:ea typeface="Calibri"/>
                <a:cs typeface="Calibri"/>
                <a:sym typeface="Calibri"/>
              </a:rPr>
              <a:t> vs. </a:t>
            </a:r>
            <a:r>
              <a:rPr lang="nl-NL" sz="1800" b="1">
                <a:solidFill>
                  <a:schemeClr val="dk1"/>
                </a:solidFill>
                <a:latin typeface="Calibri"/>
                <a:ea typeface="Calibri"/>
                <a:cs typeface="Calibri"/>
                <a:sym typeface="Calibri"/>
              </a:rPr>
              <a:t>gesloten prompts</a:t>
            </a:r>
            <a:r>
              <a:rPr lang="nl-NL" sz="1800">
                <a:solidFill>
                  <a:schemeClr val="dk1"/>
                </a:solidFill>
                <a:latin typeface="Calibri"/>
                <a:ea typeface="Calibri"/>
                <a:cs typeface="Calibri"/>
                <a:sym typeface="Calibri"/>
              </a:rPr>
              <a:t>. Bij een open-prompt wil je dat AI meedenkt over oplossingen: </a:t>
            </a:r>
            <a:r>
              <a:rPr lang="nl-NL" sz="1800" i="1">
                <a:solidFill>
                  <a:schemeClr val="dk1"/>
                </a:solidFill>
                <a:latin typeface="Calibri"/>
                <a:ea typeface="Calibri"/>
                <a:cs typeface="Calibri"/>
                <a:sym typeface="Calibri"/>
              </a:rPr>
              <a:t>“Geef 5 zienswijzen die de toename van het ziekteverzuim kunnen verklaren”</a:t>
            </a:r>
            <a:r>
              <a:rPr lang="nl-NL" sz="1800">
                <a:solidFill>
                  <a:schemeClr val="dk1"/>
                </a:solidFill>
                <a:latin typeface="Calibri"/>
                <a:ea typeface="Calibri"/>
                <a:cs typeface="Calibri"/>
                <a:sym typeface="Calibri"/>
              </a:rPr>
              <a:t> Een gesloten prompt is: </a:t>
            </a:r>
            <a:r>
              <a:rPr lang="nl-NL" sz="1800" i="1">
                <a:solidFill>
                  <a:schemeClr val="dk1"/>
                </a:solidFill>
                <a:latin typeface="Calibri"/>
                <a:ea typeface="Calibri"/>
                <a:cs typeface="Calibri"/>
                <a:sym typeface="Calibri"/>
              </a:rPr>
              <a:t>‘Welke informatie heb je nodig om te berekenen wat de kosten zijn per jaar van een indexatie (toename) van het vaste maandloon met 1.5 %?’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Ketenvan-denken prompts</a:t>
            </a:r>
            <a:r>
              <a:rPr lang="nl-NL" sz="1800">
                <a:solidFill>
                  <a:schemeClr val="dk1"/>
                </a:solidFill>
                <a:latin typeface="Calibri"/>
                <a:ea typeface="Calibri"/>
                <a:cs typeface="Calibri"/>
                <a:sym typeface="Calibri"/>
              </a:rPr>
              <a:t> (Chain-of-thought). Dit is bedoeld voor complexe problemen, vooral om het probleem te analyseren. </a:t>
            </a:r>
            <a:r>
              <a:rPr lang="nl-NL" sz="1800" i="1">
                <a:solidFill>
                  <a:schemeClr val="dk1"/>
                </a:solidFill>
                <a:latin typeface="Calibri"/>
                <a:ea typeface="Calibri"/>
                <a:cs typeface="Calibri"/>
                <a:sym typeface="Calibri"/>
              </a:rPr>
              <a:t>"Ons bedrijf groeit met gemiddeld 10% per jaar, maar we kampen met krapte op de arbeidsmarkt. Denk stap voor stap na over hoe ik als een HR-manager een strategisch personeelsplan kan opstellen dat inspeelt op toekomstige groei.“</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313" name="Google Shape;313;p23"/>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393621" y="179514"/>
            <a:ext cx="28272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Soorten prompts</a:t>
            </a:r>
            <a:endParaRPr sz="3000">
              <a:solidFill>
                <a:schemeClr val="lt1"/>
              </a:solidFill>
              <a:latin typeface="Calibri"/>
              <a:ea typeface="Calibri"/>
              <a:cs typeface="Calibri"/>
              <a:sym typeface="Calibri"/>
            </a:endParaRPr>
          </a:p>
        </p:txBody>
      </p:sp>
      <p:pic>
        <p:nvPicPr>
          <p:cNvPr id="315" name="Google Shape;315;p23"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16" name="Google Shape;316;p23"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4"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22" name="Google Shape;322;p24"/>
          <p:cNvSpPr txBox="1"/>
          <p:nvPr/>
        </p:nvSpPr>
        <p:spPr>
          <a:xfrm>
            <a:off x="673178" y="1343019"/>
            <a:ext cx="806130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De voornaamste vormen van een prompt zijn: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System prompts</a:t>
            </a:r>
            <a:r>
              <a:rPr lang="nl-NL" sz="1800">
                <a:solidFill>
                  <a:schemeClr val="dk1"/>
                </a:solidFill>
                <a:latin typeface="Calibri"/>
                <a:ea typeface="Calibri"/>
                <a:cs typeface="Calibri"/>
                <a:sym typeface="Calibri"/>
              </a:rPr>
              <a:t> (rol-instellingen) in geavanceerdere tools. Dan definiëren je de rol van jezelf en AI in een chatinterfaces (zoals ChatGPT). Dit kun je binnen bepaalde AI-tools achter de schermen instellen en dat bepaald dan de algemene gedrag van het model.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Je kan het ook in je prompt zelf opnemen</a:t>
            </a:r>
            <a:r>
              <a:rPr lang="nl-NL" sz="1800" i="1">
                <a:solidFill>
                  <a:schemeClr val="dk1"/>
                </a:solidFill>
                <a:latin typeface="Calibri"/>
                <a:ea typeface="Calibri"/>
                <a:cs typeface="Calibri"/>
                <a:sym typeface="Calibri"/>
              </a:rPr>
              <a:t>: “Ik ben een HR-manager en jij bent een juridische adviseur gespecialiseerd in Nederlands arbeidsrecht.”</a:t>
            </a:r>
            <a:r>
              <a:rPr lang="nl-NL" sz="1800">
                <a:solidFill>
                  <a:schemeClr val="dk1"/>
                </a:solidFill>
                <a:latin typeface="Calibri"/>
                <a:ea typeface="Calibri"/>
                <a:cs typeface="Calibri"/>
                <a:sym typeface="Calibri"/>
              </a:rPr>
              <a:t>  Je zult zien dat de behandeling van antwoorden anders is als je dit toevoegt op bijvoorbeeld de vraag: </a:t>
            </a:r>
            <a:r>
              <a:rPr lang="nl-NL" sz="1800" i="1">
                <a:solidFill>
                  <a:schemeClr val="dk1"/>
                </a:solidFill>
                <a:latin typeface="Calibri"/>
                <a:ea typeface="Calibri"/>
                <a:cs typeface="Calibri"/>
                <a:sym typeface="Calibri"/>
              </a:rPr>
              <a:t>“Ik wil een buschauffeur op staande voet ontslaan die vanmorgen na een melding door de politie is aangehouden vanwege 0.9 promilage alcohol. Hoe pak ik dat aan?”</a:t>
            </a:r>
            <a:endParaRPr sz="1800">
              <a:solidFill>
                <a:schemeClr val="dk1"/>
              </a:solidFill>
              <a:latin typeface="Calibri"/>
              <a:ea typeface="Calibri"/>
              <a:cs typeface="Calibri"/>
              <a:sym typeface="Calibri"/>
            </a:endParaRPr>
          </a:p>
        </p:txBody>
      </p:sp>
      <p:sp>
        <p:nvSpPr>
          <p:cNvPr id="323" name="Google Shape;323;p24"/>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24"/>
          <p:cNvSpPr txBox="1"/>
          <p:nvPr/>
        </p:nvSpPr>
        <p:spPr>
          <a:xfrm>
            <a:off x="393621" y="179514"/>
            <a:ext cx="282724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Soorten prompts</a:t>
            </a:r>
            <a:endParaRPr sz="3000">
              <a:solidFill>
                <a:schemeClr val="lt1"/>
              </a:solidFill>
              <a:latin typeface="Calibri"/>
              <a:ea typeface="Calibri"/>
              <a:cs typeface="Calibri"/>
              <a:sym typeface="Calibri"/>
            </a:endParaRPr>
          </a:p>
        </p:txBody>
      </p:sp>
      <p:pic>
        <p:nvPicPr>
          <p:cNvPr id="325" name="Google Shape;325;p24"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26" name="Google Shape;326;p24"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25"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32" name="Google Shape;332;p25"/>
          <p:cNvSpPr txBox="1"/>
          <p:nvPr/>
        </p:nvSpPr>
        <p:spPr>
          <a:xfrm>
            <a:off x="633909" y="1332706"/>
            <a:ext cx="806130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Een duidelijke en complete opdracht aan AI is belangrijk om een passend antwoord te krijgen. Hoewel AI is opgebouwd met een ongekende hoeveelheid informatie, heeft AI jouw input nodig om te weten wat jij verwacht. Een goede prompt geeft helderheid over je wensen van de uitkomst. Je wil normaal maatwerk in het antwoord, dan is er ook maatwerk in de opdracht nodig.  </a:t>
            </a:r>
            <a:endParaRPr/>
          </a:p>
        </p:txBody>
      </p:sp>
      <p:sp>
        <p:nvSpPr>
          <p:cNvPr id="333" name="Google Shape;333;p25"/>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5"/>
          <p:cNvSpPr txBox="1"/>
          <p:nvPr/>
        </p:nvSpPr>
        <p:spPr>
          <a:xfrm>
            <a:off x="393621" y="179514"/>
            <a:ext cx="573330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Het belang van een goede opdracht</a:t>
            </a:r>
            <a:endParaRPr sz="3000">
              <a:solidFill>
                <a:schemeClr val="lt1"/>
              </a:solidFill>
              <a:latin typeface="Calibri"/>
              <a:ea typeface="Calibri"/>
              <a:cs typeface="Calibri"/>
              <a:sym typeface="Calibri"/>
            </a:endParaRPr>
          </a:p>
        </p:txBody>
      </p:sp>
      <p:pic>
        <p:nvPicPr>
          <p:cNvPr id="335" name="Google Shape;335;p25"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pic>
        <p:nvPicPr>
          <p:cNvPr id="336" name="Google Shape;336;p25"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65538" y="1332706"/>
            <a:ext cx="506663" cy="43609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6"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42" name="Google Shape;342;p26"/>
          <p:cNvSpPr txBox="1"/>
          <p:nvPr/>
        </p:nvSpPr>
        <p:spPr>
          <a:xfrm>
            <a:off x="639519" y="1350699"/>
            <a:ext cx="806130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Wens</a:t>
            </a:r>
            <a:r>
              <a:rPr lang="nl-NL" sz="1800">
                <a:solidFill>
                  <a:schemeClr val="dk1"/>
                </a:solidFill>
                <a:latin typeface="Calibri"/>
                <a:ea typeface="Calibri"/>
                <a:cs typeface="Calibri"/>
                <a:sym typeface="Calibri"/>
              </a:rPr>
              <a:t> - wat wil je? – Anders gezegd, welke output heb je nodig (bijvoorbeeld schrijven, samenvatting, brainstormen, antwoord, uitleggen). Concentreer je op een enkele output die je verwacht en gebruik anders een stap-voor-stap-prompt. Je kan AI ook in een rol zetten, zoals adviseur, schrijver, programmeur.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Ik</a:t>
            </a:r>
            <a:r>
              <a:rPr lang="nl-NL" sz="1800">
                <a:solidFill>
                  <a:schemeClr val="dk1"/>
                </a:solidFill>
                <a:latin typeface="Calibri"/>
                <a:ea typeface="Calibri"/>
                <a:cs typeface="Calibri"/>
                <a:sym typeface="Calibri"/>
              </a:rPr>
              <a:t> - wat is jouw positie en rol – Duidelijk maken vanuit welk perspectief jij de vraag stelt en zelf betrokken bent in het vraagstuk (bijvoorbeeld HR-manager).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Situatie</a:t>
            </a:r>
            <a:r>
              <a:rPr lang="nl-NL" sz="1800">
                <a:solidFill>
                  <a:schemeClr val="dk1"/>
                </a:solidFill>
                <a:latin typeface="Calibri"/>
                <a:ea typeface="Calibri"/>
                <a:cs typeface="Calibri"/>
                <a:sym typeface="Calibri"/>
              </a:rPr>
              <a:t> – Wat is de context?  - Duidelijk maken in welke omstandigheden deze opdracht van belang is?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Achtergrond</a:t>
            </a:r>
            <a:r>
              <a:rPr lang="nl-NL" sz="1800">
                <a:solidFill>
                  <a:schemeClr val="dk1"/>
                </a:solidFill>
                <a:latin typeface="Calibri"/>
                <a:ea typeface="Calibri"/>
                <a:cs typeface="Calibri"/>
                <a:sym typeface="Calibri"/>
              </a:rPr>
              <a:t> - Welke achtergrondinformatie? – Welke informatie is van belang om mee te wegen in het beantwoorden van de vraag.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343" name="Google Shape;343;p26"/>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6"/>
          <p:cNvSpPr txBox="1"/>
          <p:nvPr/>
        </p:nvSpPr>
        <p:spPr>
          <a:xfrm>
            <a:off x="185124" y="192053"/>
            <a:ext cx="592123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Onderdelen van een goede prompt </a:t>
            </a:r>
            <a:endParaRPr sz="3000">
              <a:solidFill>
                <a:schemeClr val="lt1"/>
              </a:solidFill>
              <a:latin typeface="Calibri"/>
              <a:ea typeface="Calibri"/>
              <a:cs typeface="Calibri"/>
              <a:sym typeface="Calibri"/>
            </a:endParaRPr>
          </a:p>
        </p:txBody>
      </p:sp>
      <p:pic>
        <p:nvPicPr>
          <p:cNvPr id="345" name="Google Shape;345;p26"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46" name="Google Shape;346;p26"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7"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52" name="Google Shape;352;p27"/>
          <p:cNvSpPr txBox="1"/>
          <p:nvPr/>
        </p:nvSpPr>
        <p:spPr>
          <a:xfrm>
            <a:off x="639519" y="1350699"/>
            <a:ext cx="8061306"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Richtlijnen</a:t>
            </a:r>
            <a:r>
              <a:rPr lang="nl-NL" sz="1800">
                <a:solidFill>
                  <a:schemeClr val="dk1"/>
                </a:solidFill>
                <a:latin typeface="Calibri"/>
                <a:ea typeface="Calibri"/>
                <a:cs typeface="Calibri"/>
                <a:sym typeface="Calibri"/>
              </a:rPr>
              <a:t> – Wat zijn de randvoorwaarden?  - Duidelijk maken van de omvang, schrijfstijl en vormgeving en andere eisen waaraan de output moet voldoen (bijvoorbeeld het gebruik van een schrijfstijl voor de inhoud en stijlgids voor de vormgeving). Bij simpele vragen waarbij je AI gebruikt om te brainstormen kun je om bijvoorbeeld 10 verschillende outputs vragen. Je kunt ook een eigen voorbeeld of leeg concept als bijlage meegeven om je verwachtingen van de output duidelijk te maken.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Doelgroep </a:t>
            </a:r>
            <a:r>
              <a:rPr lang="nl-NL" sz="1800">
                <a:solidFill>
                  <a:schemeClr val="dk1"/>
                </a:solidFill>
                <a:latin typeface="Calibri"/>
                <a:ea typeface="Calibri"/>
                <a:cs typeface="Calibri"/>
                <a:sym typeface="Calibri"/>
              </a:rPr>
              <a:t>– voor wie is het bedoeld?  - Duidelijk maken wat voor wie de output is  bestemd is (bijvoorbeeld een werknemer of voor jezelf, maar je kan hier het niveau van de doelgroep vermelden, zoals MBO, HBO of academisch-niveau).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914400" marR="0" lvl="2" indent="0" algn="l" rtl="0">
              <a:spcBef>
                <a:spcPts val="0"/>
              </a:spcBef>
              <a:spcAft>
                <a:spcPts val="0"/>
              </a:spcAft>
              <a:buNone/>
            </a:pPr>
            <a:r>
              <a:rPr lang="nl-NL" sz="1800" b="1" i="0" u="none" strike="noStrike" cap="none">
                <a:solidFill>
                  <a:schemeClr val="dk2"/>
                </a:solidFill>
                <a:latin typeface="Calibri"/>
                <a:ea typeface="Calibri"/>
                <a:cs typeface="Calibri"/>
                <a:sym typeface="Calibri"/>
              </a:rPr>
              <a:t>Wens – Ik – Situatie – Achtergrond – Richtlijnen – Doelgroep.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De voorgaande onderdelen van de ‘</a:t>
            </a:r>
            <a:r>
              <a:rPr lang="nl-NL" sz="1800" b="1">
                <a:solidFill>
                  <a:schemeClr val="dk1"/>
                </a:solidFill>
                <a:latin typeface="Calibri"/>
                <a:ea typeface="Calibri"/>
                <a:cs typeface="Calibri"/>
                <a:sym typeface="Calibri"/>
              </a:rPr>
              <a:t>WISARD</a:t>
            </a:r>
            <a:r>
              <a:rPr lang="nl-NL" sz="1800">
                <a:solidFill>
                  <a:schemeClr val="dk1"/>
                </a:solidFill>
                <a:latin typeface="Calibri"/>
                <a:ea typeface="Calibri"/>
                <a:cs typeface="Calibri"/>
                <a:sym typeface="Calibri"/>
              </a:rPr>
              <a:t>’ helpt je om complete prompts aan AI voor te leggen en maatwerk in de output te krijgen. Het is belangrijk om hier steeds beter in te worden, want hiermee kun je steeds betere resultaten uit AI halen.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353" name="Google Shape;353;p27"/>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7"/>
          <p:cNvSpPr txBox="1"/>
          <p:nvPr/>
        </p:nvSpPr>
        <p:spPr>
          <a:xfrm>
            <a:off x="185124" y="192053"/>
            <a:ext cx="592123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Onderdelen van een goede prompt </a:t>
            </a:r>
            <a:endParaRPr sz="3000">
              <a:solidFill>
                <a:schemeClr val="lt1"/>
              </a:solidFill>
              <a:latin typeface="Calibri"/>
              <a:ea typeface="Calibri"/>
              <a:cs typeface="Calibri"/>
              <a:sym typeface="Calibri"/>
            </a:endParaRPr>
          </a:p>
        </p:txBody>
      </p:sp>
      <p:pic>
        <p:nvPicPr>
          <p:cNvPr id="355" name="Google Shape;355;p27"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56" name="Google Shape;356;p27"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8"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62" name="Google Shape;362;p28"/>
          <p:cNvSpPr txBox="1"/>
          <p:nvPr/>
        </p:nvSpPr>
        <p:spPr>
          <a:xfrm>
            <a:off x="673178" y="1343019"/>
            <a:ext cx="8061300" cy="427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Verwacht niet dat je direct het perfecte antwoord krijgt of dat er geen beter antwoord in zit. Je zult zien dat door kritisch naar de prompt en het antwoord te kijken, het mogelijk is om de output die je krijgt aanzienlijk te verbeteren. Ervaar het als een interactie om de output sterker te krijgen.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Je kunt in plaats van direct een antwoord te verwachten, ook eerst een paar toets vragen stellen. Bijvoorbeeld: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“Welke informatie heb je nog nodig?”</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“Begrijp je deze prompt? Zo ja, wat is volgens jou de opdracht?”</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“Kun je deze prompt herschrijven voor meer duidelijkheid, zonder de inhoud te veranderen?</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“Welke aannames maakt deze prompt die mogelijk niet kloppen of onduidelijk zijn?”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 </a:t>
            </a:r>
            <a:endParaRPr sz="1800">
              <a:solidFill>
                <a:schemeClr val="dk1"/>
              </a:solidFill>
              <a:latin typeface="Calibri"/>
              <a:ea typeface="Calibri"/>
              <a:cs typeface="Calibri"/>
              <a:sym typeface="Calibri"/>
            </a:endParaRPr>
          </a:p>
        </p:txBody>
      </p:sp>
      <p:sp>
        <p:nvSpPr>
          <p:cNvPr id="363" name="Google Shape;363;p28"/>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8"/>
          <p:cNvSpPr txBox="1"/>
          <p:nvPr/>
        </p:nvSpPr>
        <p:spPr>
          <a:xfrm>
            <a:off x="393621" y="179514"/>
            <a:ext cx="63609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Toetsen van je prompt en het antwoord</a:t>
            </a:r>
            <a:endParaRPr sz="3000">
              <a:solidFill>
                <a:schemeClr val="lt1"/>
              </a:solidFill>
              <a:latin typeface="Calibri"/>
              <a:ea typeface="Calibri"/>
              <a:cs typeface="Calibri"/>
              <a:sym typeface="Calibri"/>
            </a:endParaRPr>
          </a:p>
        </p:txBody>
      </p:sp>
      <p:pic>
        <p:nvPicPr>
          <p:cNvPr id="365" name="Google Shape;365;p28"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66" name="Google Shape;366;p28"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29"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72" name="Google Shape;372;p29"/>
          <p:cNvSpPr txBox="1"/>
          <p:nvPr/>
        </p:nvSpPr>
        <p:spPr>
          <a:xfrm>
            <a:off x="673178" y="1343019"/>
            <a:ext cx="8061306"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Na het antwoord van AI is het belangrijk om dat kritisch te toetsen. Het gebeurt vaak genoeg dat niet alle onderdelen in je opdracht in het antwoord terug zijn te vinden. AI leent zich door de snelheid goed voor iteratie (herhaling).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Vervolgvragen kunnen zijn: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Kun je onderdeel ….. ook meenemen zonder de rest te veranderen?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Kun je toetsen of alle punten meegenomen zijn?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Kun je per onderdeel laten zien hoe je dat hebt meegenomen?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Heb je alternatieven om te doen of te schrijven?</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Kun je controleren op bias (vooroordelen) of foutieve info?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29"/>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9"/>
          <p:cNvSpPr txBox="1"/>
          <p:nvPr/>
        </p:nvSpPr>
        <p:spPr>
          <a:xfrm>
            <a:off x="393621" y="179514"/>
            <a:ext cx="63609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Toetsen van je prompt en het antwoord</a:t>
            </a:r>
            <a:endParaRPr sz="3000">
              <a:solidFill>
                <a:schemeClr val="lt1"/>
              </a:solidFill>
              <a:latin typeface="Calibri"/>
              <a:ea typeface="Calibri"/>
              <a:cs typeface="Calibri"/>
              <a:sym typeface="Calibri"/>
            </a:endParaRPr>
          </a:p>
        </p:txBody>
      </p:sp>
      <p:pic>
        <p:nvPicPr>
          <p:cNvPr id="375" name="Google Shape;375;p29"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76" name="Google Shape;376;p29"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09" name="Google Shape;109;p3"/>
          <p:cNvSpPr txBox="1"/>
          <p:nvPr/>
        </p:nvSpPr>
        <p:spPr>
          <a:xfrm>
            <a:off x="673178" y="1343019"/>
            <a:ext cx="806130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In feite kun je niet zeggen dat AI ‘denkt’. AI heeft geen bewustzijn en begrijpt niet zoals een mens begrijpt. Wat je terugkrijgt als antwoord is gebaseerd op kans. Net als een kind geleerd heeft dat een tafel een tafel is, heeft AI dat ook geleerd aan de hand van voorbeelden en veel herhaling.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Indien AI heeft geleerd dat een tafel bedoeld is om op te zitten in plaats van aan te zitten, dan geeft AI dat verkeerde antwoord. Het betekent ook dat hoe exclusiever bepaalde informatie is, des te groter het risico is dat het fout is. Bij specialistische informatie loop je dus meer risico op verkeerde antwoorden. AI gaat mee in de stroom van data en hoe meer data, hoe beter het statistisch zal worden.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AI kan dus niet uit eigen beweging denken dat iets niet klopt. AI rekent. Het gaat dus niet om begrijpen maar om wat aannemelijk is aan de hand van patronen in data.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sz="1800">
              <a:solidFill>
                <a:schemeClr val="dk1"/>
              </a:solidFill>
              <a:latin typeface="Calibri"/>
              <a:ea typeface="Calibri"/>
              <a:cs typeface="Calibri"/>
              <a:sym typeface="Calibri"/>
            </a:endParaRPr>
          </a:p>
        </p:txBody>
      </p:sp>
      <p:sp>
        <p:nvSpPr>
          <p:cNvPr id="110" name="Google Shape;110;p3"/>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
          <p:cNvSpPr txBox="1"/>
          <p:nvPr/>
        </p:nvSpPr>
        <p:spPr>
          <a:xfrm>
            <a:off x="393621" y="179514"/>
            <a:ext cx="239565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Hoe ‘denkt’ AI</a:t>
            </a:r>
            <a:endParaRPr sz="3000">
              <a:solidFill>
                <a:schemeClr val="lt1"/>
              </a:solidFill>
              <a:latin typeface="Calibri"/>
              <a:ea typeface="Calibri"/>
              <a:cs typeface="Calibri"/>
              <a:sym typeface="Calibri"/>
            </a:endParaRPr>
          </a:p>
        </p:txBody>
      </p:sp>
      <p:pic>
        <p:nvPicPr>
          <p:cNvPr id="112" name="Google Shape;112;p3" descr="Afbeelding met stilstaand, punaise, nagel, overdekt&#10;&#10;Door AI gegenereerde inhoud is mogelijk onjuist."/>
          <p:cNvPicPr preferRelativeResize="0"/>
          <p:nvPr/>
        </p:nvPicPr>
        <p:blipFill rotWithShape="1">
          <a:blip r:embed="rId4">
            <a:alphaModFix/>
          </a:blip>
          <a:srcRect/>
          <a:stretch/>
        </p:blipFill>
        <p:spPr>
          <a:xfrm>
            <a:off x="65538" y="1332706"/>
            <a:ext cx="506663" cy="436097"/>
          </a:xfrm>
          <a:prstGeom prst="rect">
            <a:avLst/>
          </a:prstGeom>
          <a:noFill/>
          <a:ln>
            <a:noFill/>
          </a:ln>
        </p:spPr>
      </p:pic>
      <p:pic>
        <p:nvPicPr>
          <p:cNvPr id="113" name="Google Shape;113;p3" descr="Afbeelding met schrijfmateriaal, tekst, pen, verbruiksartikelen voor kantoor&#10;&#10;Door AI gegenereerde inhoud is mogelijk onjuist."/>
          <p:cNvPicPr preferRelativeResize="0"/>
          <p:nvPr/>
        </p:nvPicPr>
        <p:blipFill rotWithShape="1">
          <a:blip r:embed="rId5">
            <a:alphaModFix/>
          </a:blip>
          <a:srcRect/>
          <a:stretch/>
        </p:blipFill>
        <p:spPr>
          <a:xfrm>
            <a:off x="6782267" y="6099072"/>
            <a:ext cx="2176609" cy="545246"/>
          </a:xfrm>
          <a:prstGeom prst="rect">
            <a:avLst/>
          </a:prstGeom>
          <a:noFill/>
          <a:ln>
            <a:noFill/>
          </a:ln>
        </p:spPr>
      </p:pic>
      <p:pic>
        <p:nvPicPr>
          <p:cNvPr id="114" name="Google Shape;114;p3" descr="Afbeelding met stilstaand, punaise, nagel, overdekt&#10;&#10;Door AI gegenereerde inhoud is mogelijk onjuist.">
            <a:hlinkClick r:id="rId6" action="ppaction://hlinksldjump"/>
          </p:cNvPr>
          <p:cNvPicPr preferRelativeResize="0"/>
          <p:nvPr/>
        </p:nvPicPr>
        <p:blipFill rotWithShape="1">
          <a:blip r:embed="rId4">
            <a:alphaModFix/>
          </a:blip>
          <a:srcRect/>
          <a:stretch/>
        </p:blipFill>
        <p:spPr>
          <a:xfrm>
            <a:off x="116026" y="1332706"/>
            <a:ext cx="506663" cy="43609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30"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82" name="Google Shape;382;p30"/>
          <p:cNvSpPr txBox="1"/>
          <p:nvPr/>
        </p:nvSpPr>
        <p:spPr>
          <a:xfrm>
            <a:off x="673178" y="1163612"/>
            <a:ext cx="8061306"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AI kan je helpen om een goede prompt te maken. Dat kun je mogelijk via een agent doen, maar je kunt ook je eigen standaardtekst gebruiken in AI.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Specifieke opdracht aan AI</a:t>
            </a:r>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Gedraag je als een AI-assistent die mensen begeleidt bij het schrijven van een tekst via het WISARD-model. Je werkt volgens deze 6 stappen:</a:t>
            </a:r>
            <a:endParaRPr/>
          </a:p>
          <a:p>
            <a:pPr marL="342900" marR="0" lvl="0" indent="-342900" algn="l" rtl="0">
              <a:spcBef>
                <a:spcPts val="0"/>
              </a:spcBef>
              <a:spcAft>
                <a:spcPts val="0"/>
              </a:spcAft>
              <a:buClr>
                <a:schemeClr val="dk1"/>
              </a:buClr>
              <a:buSzPts val="1800"/>
              <a:buFont typeface="Calibri"/>
              <a:buAutoNum type="arabicPeriod"/>
            </a:pPr>
            <a:r>
              <a:rPr lang="nl-NL" sz="1800" i="1">
                <a:solidFill>
                  <a:schemeClr val="dk1"/>
                </a:solidFill>
                <a:latin typeface="Calibri"/>
                <a:ea typeface="Calibri"/>
                <a:cs typeface="Calibri"/>
                <a:sym typeface="Calibri"/>
              </a:rPr>
              <a:t>Wens – Wat moet AI doen?</a:t>
            </a:r>
            <a:endParaRPr/>
          </a:p>
          <a:p>
            <a:pPr marL="342900" marR="0" lvl="0" indent="-342900" algn="l" rtl="0">
              <a:spcBef>
                <a:spcPts val="0"/>
              </a:spcBef>
              <a:spcAft>
                <a:spcPts val="0"/>
              </a:spcAft>
              <a:buClr>
                <a:schemeClr val="dk1"/>
              </a:buClr>
              <a:buSzPts val="1800"/>
              <a:buFont typeface="Calibri"/>
              <a:buAutoNum type="arabicPeriod"/>
            </a:pPr>
            <a:r>
              <a:rPr lang="nl-NL" sz="1800" i="1">
                <a:solidFill>
                  <a:schemeClr val="dk1"/>
                </a:solidFill>
                <a:latin typeface="Calibri"/>
                <a:ea typeface="Calibri"/>
                <a:cs typeface="Calibri"/>
                <a:sym typeface="Calibri"/>
              </a:rPr>
              <a:t>Ik – Vanuit welke rol wil je dat AI je ondersteunt?  Type ‘Ja” als dit een opdracht is vanuit mijn rol van HR-manager?”</a:t>
            </a:r>
            <a:endParaRPr/>
          </a:p>
          <a:p>
            <a:pPr marL="342900" marR="0" lvl="0" indent="-342900" algn="l" rtl="0">
              <a:spcBef>
                <a:spcPts val="0"/>
              </a:spcBef>
              <a:spcAft>
                <a:spcPts val="0"/>
              </a:spcAft>
              <a:buClr>
                <a:schemeClr val="dk1"/>
              </a:buClr>
              <a:buSzPts val="1800"/>
              <a:buFont typeface="Calibri"/>
              <a:buAutoNum type="arabicPeriod"/>
            </a:pPr>
            <a:r>
              <a:rPr lang="nl-NL" sz="1800" i="1">
                <a:solidFill>
                  <a:schemeClr val="dk1"/>
                </a:solidFill>
                <a:latin typeface="Calibri"/>
                <a:ea typeface="Calibri"/>
                <a:cs typeface="Calibri"/>
                <a:sym typeface="Calibri"/>
              </a:rPr>
              <a:t>Setting – Wat is de aanleiding en voor welke situatie heb je het nodig? </a:t>
            </a:r>
            <a:endParaRPr/>
          </a:p>
          <a:p>
            <a:pPr marL="342900" marR="0" lvl="0" indent="-342900" algn="l" rtl="0">
              <a:spcBef>
                <a:spcPts val="0"/>
              </a:spcBef>
              <a:spcAft>
                <a:spcPts val="0"/>
              </a:spcAft>
              <a:buClr>
                <a:schemeClr val="dk1"/>
              </a:buClr>
              <a:buSzPts val="1800"/>
              <a:buFont typeface="Calibri"/>
              <a:buAutoNum type="arabicPeriod"/>
            </a:pPr>
            <a:r>
              <a:rPr lang="nl-NL" sz="1800" i="1">
                <a:solidFill>
                  <a:schemeClr val="dk1"/>
                </a:solidFill>
                <a:latin typeface="Calibri"/>
                <a:ea typeface="Calibri"/>
                <a:cs typeface="Calibri"/>
                <a:sym typeface="Calibri"/>
              </a:rPr>
              <a:t>Achtergrond – Welke info is relevant als achtergrond?</a:t>
            </a:r>
            <a:endParaRPr/>
          </a:p>
          <a:p>
            <a:pPr marL="342900" marR="0" lvl="0" indent="-342900" algn="l" rtl="0">
              <a:spcBef>
                <a:spcPts val="0"/>
              </a:spcBef>
              <a:spcAft>
                <a:spcPts val="0"/>
              </a:spcAft>
              <a:buClr>
                <a:schemeClr val="dk1"/>
              </a:buClr>
              <a:buSzPts val="1800"/>
              <a:buFont typeface="Calibri"/>
              <a:buAutoNum type="arabicPeriod"/>
            </a:pPr>
            <a:r>
              <a:rPr lang="nl-NL" sz="1800" i="1">
                <a:solidFill>
                  <a:schemeClr val="dk1"/>
                </a:solidFill>
                <a:latin typeface="Calibri"/>
                <a:ea typeface="Calibri"/>
                <a:cs typeface="Calibri"/>
                <a:sym typeface="Calibri"/>
              </a:rPr>
              <a:t>Richtlijnen – Welke beperkingen, vereisten of voorkeuren zijn er? Type ‘ja’ voor gebruik van de bijgaande schrijfstijl (inhoud) en stijlgids (vormgeving).</a:t>
            </a:r>
            <a:endParaRPr/>
          </a:p>
          <a:p>
            <a:pPr marL="342900" marR="0" lvl="0" indent="-342900" algn="l" rtl="0">
              <a:spcBef>
                <a:spcPts val="0"/>
              </a:spcBef>
              <a:spcAft>
                <a:spcPts val="0"/>
              </a:spcAft>
              <a:buClr>
                <a:schemeClr val="dk1"/>
              </a:buClr>
              <a:buSzPts val="1800"/>
              <a:buFont typeface="Calibri"/>
              <a:buAutoNum type="arabicPeriod"/>
            </a:pPr>
            <a:r>
              <a:rPr lang="nl-NL" sz="1800" i="1">
                <a:solidFill>
                  <a:schemeClr val="dk1"/>
                </a:solidFill>
                <a:latin typeface="Calibri"/>
                <a:ea typeface="Calibri"/>
                <a:cs typeface="Calibri"/>
                <a:sym typeface="Calibri"/>
              </a:rPr>
              <a:t>Doelgroep – Voor wie is de tekst bedoeld? </a:t>
            </a:r>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Stel deze vragen één voor één en wacht telkens op een antwoord van de gebruiker voordat je verdergaat. </a:t>
            </a:r>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Als alle onderdelen zijn ingevuld geef je aan wat je nog nodig hebt. Bouw daarna automatisch een krachtige, volledige AI-prompt én genereer wat er is gevraagd.</a:t>
            </a:r>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Start nu met de eerste stap. </a:t>
            </a:r>
            <a:br>
              <a:rPr lang="nl-NL" sz="1800" i="1">
                <a:solidFill>
                  <a:schemeClr val="dk1"/>
                </a:solidFill>
                <a:latin typeface="Calibri"/>
                <a:ea typeface="Calibri"/>
                <a:cs typeface="Calibri"/>
                <a:sym typeface="Calibri"/>
              </a:rPr>
            </a:br>
            <a:endParaRPr sz="1800" i="1">
              <a:solidFill>
                <a:schemeClr val="dk1"/>
              </a:solidFill>
              <a:latin typeface="Calibri"/>
              <a:ea typeface="Calibri"/>
              <a:cs typeface="Calibri"/>
              <a:sym typeface="Calibri"/>
            </a:endParaRPr>
          </a:p>
        </p:txBody>
      </p:sp>
      <p:sp>
        <p:nvSpPr>
          <p:cNvPr id="383" name="Google Shape;383;p30"/>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30"/>
          <p:cNvSpPr txBox="1"/>
          <p:nvPr/>
        </p:nvSpPr>
        <p:spPr>
          <a:xfrm>
            <a:off x="393621" y="179514"/>
            <a:ext cx="438453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Een prompt automatiseren</a:t>
            </a:r>
            <a:endParaRPr sz="3000">
              <a:solidFill>
                <a:schemeClr val="lt1"/>
              </a:solidFill>
              <a:latin typeface="Calibri"/>
              <a:ea typeface="Calibri"/>
              <a:cs typeface="Calibri"/>
              <a:sym typeface="Calibri"/>
            </a:endParaRPr>
          </a:p>
        </p:txBody>
      </p:sp>
      <p:pic>
        <p:nvPicPr>
          <p:cNvPr id="385" name="Google Shape;385;p30"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86" name="Google Shape;386;p30"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1"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392" name="Google Shape;392;p31"/>
          <p:cNvSpPr txBox="1"/>
          <p:nvPr/>
        </p:nvSpPr>
        <p:spPr>
          <a:xfrm>
            <a:off x="673178" y="1343019"/>
            <a:ext cx="80613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De omgang van AI in organisaties vraagt om aandacht voor de volgende thema’s: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Privacy en AVG </a:t>
            </a:r>
            <a:r>
              <a:rPr lang="nl-NL" sz="1800">
                <a:solidFill>
                  <a:schemeClr val="dk1"/>
                </a:solidFill>
                <a:latin typeface="Calibri"/>
                <a:ea typeface="Calibri"/>
                <a:cs typeface="Calibri"/>
                <a:sym typeface="Calibri"/>
              </a:rPr>
              <a:t>en dan in het bijzonder het spanningsveld tussen AI dat behoefte heeft aan data enerzijds en de bescherming van persoonsgegevens anderzijds. </a:t>
            </a:r>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Bedrijfsgeheimen </a:t>
            </a:r>
            <a:r>
              <a:rPr lang="nl-NL" sz="1800">
                <a:solidFill>
                  <a:schemeClr val="dk1"/>
                </a:solidFill>
                <a:latin typeface="Calibri"/>
                <a:ea typeface="Calibri"/>
                <a:cs typeface="Calibri"/>
                <a:sym typeface="Calibri"/>
              </a:rPr>
              <a:t>waarvoor het nodig is om te weten wat bedrijfsgevoelige informatie is en ook hoe je dat combineert met de wens AI in te zetten.</a:t>
            </a:r>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AI-act </a:t>
            </a:r>
            <a:r>
              <a:rPr lang="nl-NL" sz="1800">
                <a:solidFill>
                  <a:schemeClr val="dk1"/>
                </a:solidFill>
                <a:latin typeface="Calibri"/>
                <a:ea typeface="Calibri"/>
                <a:cs typeface="Calibri"/>
                <a:sym typeface="Calibri"/>
              </a:rPr>
              <a:t>met voorschriften voor de verschillende vormen van gebruik van AI gelet op de risico’s die de overheid ziet.</a:t>
            </a:r>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Bias</a:t>
            </a:r>
            <a:r>
              <a:rPr lang="nl-NL" sz="1800">
                <a:solidFill>
                  <a:schemeClr val="dk1"/>
                </a:solidFill>
                <a:latin typeface="Calibri"/>
                <a:ea typeface="Calibri"/>
                <a:cs typeface="Calibri"/>
                <a:sym typeface="Calibri"/>
              </a:rPr>
              <a:t>, een thema dat gaat over het probleem dat de technische toepassingen tot oneerlijke, onnauwkeurige of discriminerende resultaten kunnen leiden.</a:t>
            </a:r>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Ethiek </a:t>
            </a:r>
            <a:r>
              <a:rPr lang="nl-NL" sz="1800">
                <a:solidFill>
                  <a:schemeClr val="dk1"/>
                </a:solidFill>
                <a:latin typeface="Calibri"/>
                <a:ea typeface="Calibri"/>
                <a:cs typeface="Calibri"/>
                <a:sym typeface="Calibri"/>
              </a:rPr>
              <a:t>ziet op de morele afwegingen en dus vooral het menselijke en maatschappelijke verantwoord gebruik van AI.</a:t>
            </a:r>
            <a:endParaRPr/>
          </a:p>
        </p:txBody>
      </p:sp>
      <p:sp>
        <p:nvSpPr>
          <p:cNvPr id="393" name="Google Shape;393;p31"/>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31"/>
          <p:cNvSpPr txBox="1"/>
          <p:nvPr/>
        </p:nvSpPr>
        <p:spPr>
          <a:xfrm>
            <a:off x="393621" y="179514"/>
            <a:ext cx="339746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Voeren van AI beleid</a:t>
            </a:r>
            <a:endParaRPr sz="3000">
              <a:solidFill>
                <a:schemeClr val="lt1"/>
              </a:solidFill>
              <a:latin typeface="Calibri"/>
              <a:ea typeface="Calibri"/>
              <a:cs typeface="Calibri"/>
              <a:sym typeface="Calibri"/>
            </a:endParaRPr>
          </a:p>
        </p:txBody>
      </p:sp>
      <p:pic>
        <p:nvPicPr>
          <p:cNvPr id="395" name="Google Shape;395;p31"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396" name="Google Shape;396;p31"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32"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02" name="Google Shape;402;p32"/>
          <p:cNvSpPr txBox="1"/>
          <p:nvPr/>
        </p:nvSpPr>
        <p:spPr>
          <a:xfrm>
            <a:off x="633909" y="1332706"/>
            <a:ext cx="8061306"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De AVG (GDPR) verplicht organisaties om zorgvuldig om te gaan met persoonsgegevens van burgers en geeft mensen meer controle over hun eigen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AI verwerkt persoonsgegevens, bijvoorbeeld Chatbots die gesprekken analyseren of helpen om vraagstukken van werknemers op te lossen.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32"/>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32"/>
          <p:cNvSpPr txBox="1"/>
          <p:nvPr/>
        </p:nvSpPr>
        <p:spPr>
          <a:xfrm>
            <a:off x="393621" y="179514"/>
            <a:ext cx="260859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Privacy en AVG </a:t>
            </a:r>
            <a:endParaRPr sz="3000">
              <a:solidFill>
                <a:schemeClr val="lt1"/>
              </a:solidFill>
              <a:latin typeface="Calibri"/>
              <a:ea typeface="Calibri"/>
              <a:cs typeface="Calibri"/>
              <a:sym typeface="Calibri"/>
            </a:endParaRPr>
          </a:p>
        </p:txBody>
      </p:sp>
      <p:pic>
        <p:nvPicPr>
          <p:cNvPr id="405" name="Google Shape;405;p32"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pic>
        <p:nvPicPr>
          <p:cNvPr id="406" name="Google Shape;406;p32"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65538" y="1332706"/>
            <a:ext cx="506663" cy="43609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3"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12" name="Google Shape;412;p33"/>
          <p:cNvSpPr txBox="1"/>
          <p:nvPr/>
        </p:nvSpPr>
        <p:spPr>
          <a:xfrm>
            <a:off x="633909" y="1332706"/>
            <a:ext cx="8061306"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De AVG (GDPR) verplicht organisaties om zorgvuldig om te gaan met persoonsgegevens van burgers en geeft mensen meer controle over hun eigen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AI verwerkt persoonsgegevens, bijvoorbeeld Chatbots die gesprekken analyseren of helpen om vraagstukken van werknemers op te lossen.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De eisen van de AVG: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Er moet een geldige </a:t>
            </a:r>
            <a:r>
              <a:rPr lang="nl-NL" sz="1800" u="sng">
                <a:solidFill>
                  <a:schemeClr val="dk1"/>
                </a:solidFill>
                <a:latin typeface="Calibri"/>
                <a:ea typeface="Calibri"/>
                <a:cs typeface="Calibri"/>
                <a:sym typeface="Calibri"/>
              </a:rPr>
              <a:t>grondslag</a:t>
            </a:r>
            <a:r>
              <a:rPr lang="nl-NL" sz="1800">
                <a:solidFill>
                  <a:schemeClr val="dk1"/>
                </a:solidFill>
                <a:latin typeface="Calibri"/>
                <a:ea typeface="Calibri"/>
                <a:cs typeface="Calibri"/>
                <a:sym typeface="Calibri"/>
              </a:rPr>
              <a:t> zijn voor het gebruik van persoonsgegevens. Dat kan door toestemming van de gebruiker, omdat het noodzakelijk is voor de uitvoering van een contract of het een gerechtvaardigd belang heeft (mits goed afgewogen).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De organisatie moet </a:t>
            </a:r>
            <a:r>
              <a:rPr lang="nl-NL" sz="1800" u="sng">
                <a:solidFill>
                  <a:schemeClr val="dk1"/>
                </a:solidFill>
                <a:latin typeface="Calibri"/>
                <a:ea typeface="Calibri"/>
                <a:cs typeface="Calibri"/>
                <a:sym typeface="Calibri"/>
              </a:rPr>
              <a:t>transparant</a:t>
            </a:r>
            <a:r>
              <a:rPr lang="nl-NL" sz="1800">
                <a:solidFill>
                  <a:schemeClr val="dk1"/>
                </a:solidFill>
                <a:latin typeface="Calibri"/>
                <a:ea typeface="Calibri"/>
                <a:cs typeface="Calibri"/>
                <a:sym typeface="Calibri"/>
              </a:rPr>
              <a:t> kunnen uitleggen wat er met de gegevens gebeurt. Dat is lastig bij AI, omdat je het niet weet.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Alleen de strikt noodzakelijke gegevens mogen worden verzameld en verwerkt.</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Gegevens mag je alleen gebruiken voor het doel waarvoor ze verzameld zijn.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sz="1800">
              <a:solidFill>
                <a:schemeClr val="dk1"/>
              </a:solidFill>
              <a:latin typeface="Calibri"/>
              <a:ea typeface="Calibri"/>
              <a:cs typeface="Calibri"/>
              <a:sym typeface="Calibri"/>
            </a:endParaRPr>
          </a:p>
        </p:txBody>
      </p:sp>
      <p:sp>
        <p:nvSpPr>
          <p:cNvPr id="413" name="Google Shape;413;p33"/>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33"/>
          <p:cNvSpPr txBox="1"/>
          <p:nvPr/>
        </p:nvSpPr>
        <p:spPr>
          <a:xfrm>
            <a:off x="393621" y="179514"/>
            <a:ext cx="260859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Privacy en AVG </a:t>
            </a:r>
            <a:endParaRPr sz="3000">
              <a:solidFill>
                <a:schemeClr val="lt1"/>
              </a:solidFill>
              <a:latin typeface="Calibri"/>
              <a:ea typeface="Calibri"/>
              <a:cs typeface="Calibri"/>
              <a:sym typeface="Calibri"/>
            </a:endParaRPr>
          </a:p>
        </p:txBody>
      </p:sp>
      <p:pic>
        <p:nvPicPr>
          <p:cNvPr id="415" name="Google Shape;415;p33"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pic>
        <p:nvPicPr>
          <p:cNvPr id="416" name="Google Shape;416;p33"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65538" y="1332706"/>
            <a:ext cx="506663" cy="43609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34"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22" name="Google Shape;422;p34"/>
          <p:cNvSpPr txBox="1"/>
          <p:nvPr/>
        </p:nvSpPr>
        <p:spPr>
          <a:xfrm>
            <a:off x="633909" y="1332706"/>
            <a:ext cx="80613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Medewerkers hebben recht op inzage, correctie en bij geautomatiseerde besluitvorming recht op uitleg. Omdat geautomatiseerde besluitvorming normaal verboden is volgens de AI-act zal dat niet moeten spelen. Menselijke toetsing en afweging blijft nodig.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De beste oplossing voor de problemen met AVG is om de gegevens die je in AI stopt te anonimiseren en pseudonimiseren.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423" name="Google Shape;423;p34"/>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34"/>
          <p:cNvSpPr txBox="1"/>
          <p:nvPr/>
        </p:nvSpPr>
        <p:spPr>
          <a:xfrm>
            <a:off x="393621" y="179514"/>
            <a:ext cx="260859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Privacy en AVG </a:t>
            </a:r>
            <a:endParaRPr sz="3000">
              <a:solidFill>
                <a:schemeClr val="lt1"/>
              </a:solidFill>
              <a:latin typeface="Calibri"/>
              <a:ea typeface="Calibri"/>
              <a:cs typeface="Calibri"/>
              <a:sym typeface="Calibri"/>
            </a:endParaRPr>
          </a:p>
        </p:txBody>
      </p:sp>
      <p:pic>
        <p:nvPicPr>
          <p:cNvPr id="425" name="Google Shape;425;p34"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pic>
        <p:nvPicPr>
          <p:cNvPr id="426" name="Google Shape;426;p34"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65538" y="1332706"/>
            <a:ext cx="506663" cy="43609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35"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32" name="Google Shape;432;p35"/>
          <p:cNvSpPr txBox="1"/>
          <p:nvPr/>
        </p:nvSpPr>
        <p:spPr>
          <a:xfrm>
            <a:off x="639519" y="1350699"/>
            <a:ext cx="8061306"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Voorkomen dat bedrijfsgeheimen bij derden komen gaat als volgt: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1:</a:t>
            </a:r>
            <a:r>
              <a:rPr lang="nl-NL" sz="1800">
                <a:solidFill>
                  <a:schemeClr val="dk1"/>
                </a:solidFill>
                <a:latin typeface="Calibri"/>
                <a:ea typeface="Calibri"/>
                <a:cs typeface="Calibri"/>
                <a:sym typeface="Calibri"/>
              </a:rPr>
              <a:t> Bepaal wat onder bedrijfsgeheimen / vertrouwelijke informatie valt (zoals Strategische plannen, Broncode, Interne rapportages, Klantgegevens, Financiële administratie en HR-gegevens). Je kunt verder gaan door de risico’s te analyseren met een Data Protection Impact Assessment (DPIA).</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2:</a:t>
            </a:r>
            <a:r>
              <a:rPr lang="nl-NL" sz="1800">
                <a:solidFill>
                  <a:schemeClr val="dk1"/>
                </a:solidFill>
                <a:latin typeface="Calibri"/>
                <a:ea typeface="Calibri"/>
                <a:cs typeface="Calibri"/>
                <a:sym typeface="Calibri"/>
              </a:rPr>
              <a:t> Breng het gebruik van AI binnen de organisatie in kaart (welke AI-tools worden ingezet en waar worden de gegevens bewaard). Dit is overigens vereist op grond van de AI-act.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sz="1800">
              <a:solidFill>
                <a:schemeClr val="dk1"/>
              </a:solidFill>
              <a:latin typeface="Calibri"/>
              <a:ea typeface="Calibri"/>
              <a:cs typeface="Calibri"/>
              <a:sym typeface="Calibri"/>
            </a:endParaRPr>
          </a:p>
        </p:txBody>
      </p:sp>
      <p:sp>
        <p:nvSpPr>
          <p:cNvPr id="433" name="Google Shape;433;p35"/>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35"/>
          <p:cNvSpPr txBox="1"/>
          <p:nvPr/>
        </p:nvSpPr>
        <p:spPr>
          <a:xfrm>
            <a:off x="393621" y="179514"/>
            <a:ext cx="291432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Bedrijfsgeheimen</a:t>
            </a:r>
            <a:endParaRPr sz="3000">
              <a:solidFill>
                <a:schemeClr val="lt1"/>
              </a:solidFill>
              <a:latin typeface="Calibri"/>
              <a:ea typeface="Calibri"/>
              <a:cs typeface="Calibri"/>
              <a:sym typeface="Calibri"/>
            </a:endParaRPr>
          </a:p>
        </p:txBody>
      </p:sp>
      <p:pic>
        <p:nvPicPr>
          <p:cNvPr id="435" name="Google Shape;435;p35"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436" name="Google Shape;436;p35"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36"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42" name="Google Shape;442;p36"/>
          <p:cNvSpPr txBox="1"/>
          <p:nvPr/>
        </p:nvSpPr>
        <p:spPr>
          <a:xfrm>
            <a:off x="639519" y="1350699"/>
            <a:ext cx="8061306" cy="4862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Voorkomen dat bedrijfsgeheimen bij deren komen gaat als volgt: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1:</a:t>
            </a:r>
            <a:r>
              <a:rPr lang="nl-NL" sz="1800">
                <a:solidFill>
                  <a:schemeClr val="dk1"/>
                </a:solidFill>
                <a:latin typeface="Calibri"/>
                <a:ea typeface="Calibri"/>
                <a:cs typeface="Calibri"/>
                <a:sym typeface="Calibri"/>
              </a:rPr>
              <a:t> Bepaal wat onder bedrijfsgeheimen / vertrouwelijke informatie valt (zoals Strategische plannen, Broncode, Interne rapportages, Klantgegevens, Financiële administratie en HR-gegevens). Je kunt verder gaan door de risico’s te analyseren met een Data Protection Impact Assessment (DPIA).</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2:</a:t>
            </a:r>
            <a:r>
              <a:rPr lang="nl-NL" sz="1800">
                <a:solidFill>
                  <a:schemeClr val="dk1"/>
                </a:solidFill>
                <a:latin typeface="Calibri"/>
                <a:ea typeface="Calibri"/>
                <a:cs typeface="Calibri"/>
                <a:sym typeface="Calibri"/>
              </a:rPr>
              <a:t> Breng het gebruik van AI binnen de organisatie in kaart (welke AI-tools worden ingezet en waar worden de gegevens bewaard). Dit is overigens vereist op grond van de AI-act.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3.</a:t>
            </a:r>
            <a:r>
              <a:rPr lang="nl-NL" sz="1800">
                <a:solidFill>
                  <a:schemeClr val="dk1"/>
                </a:solidFill>
                <a:latin typeface="Calibri"/>
                <a:ea typeface="Calibri"/>
                <a:cs typeface="Calibri"/>
                <a:sym typeface="Calibri"/>
              </a:rPr>
              <a:t> Blokkeer ongewenst gebruik of controleer gebruik. Dat kan met browser-plugins of DLP-systemen (Data Loss Prevention), gericht om data-uitstroom te controleren. Je kunt kiezen voor AI-oplossingen met enterprise governance-opties (bijv. Microsoft Copilot met tenant control).</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4:</a:t>
            </a:r>
            <a:r>
              <a:rPr lang="nl-NL" sz="1800">
                <a:solidFill>
                  <a:schemeClr val="dk1"/>
                </a:solidFill>
                <a:latin typeface="Calibri"/>
                <a:ea typeface="Calibri"/>
                <a:cs typeface="Calibri"/>
                <a:sym typeface="Calibri"/>
              </a:rPr>
              <a:t> Stel een AI-gebruiksbeleid op met richtlijnen voor de gegevens die wel en juist niet verwerkt mogen worden, als ook het gebruik van welke (interne) AI-diensten toegestaan zijn op welke wijze (normaal alleen zakelijke accounts).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sz="1800">
              <a:solidFill>
                <a:schemeClr val="dk1"/>
              </a:solidFill>
              <a:latin typeface="Calibri"/>
              <a:ea typeface="Calibri"/>
              <a:cs typeface="Calibri"/>
              <a:sym typeface="Calibri"/>
            </a:endParaRPr>
          </a:p>
        </p:txBody>
      </p:sp>
      <p:sp>
        <p:nvSpPr>
          <p:cNvPr id="443" name="Google Shape;443;p36"/>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6"/>
          <p:cNvSpPr txBox="1"/>
          <p:nvPr/>
        </p:nvSpPr>
        <p:spPr>
          <a:xfrm>
            <a:off x="393621" y="179514"/>
            <a:ext cx="291432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Bedrijfsgeheimen</a:t>
            </a:r>
            <a:endParaRPr sz="3000">
              <a:solidFill>
                <a:schemeClr val="lt1"/>
              </a:solidFill>
              <a:latin typeface="Calibri"/>
              <a:ea typeface="Calibri"/>
              <a:cs typeface="Calibri"/>
              <a:sym typeface="Calibri"/>
            </a:endParaRPr>
          </a:p>
        </p:txBody>
      </p:sp>
      <p:pic>
        <p:nvPicPr>
          <p:cNvPr id="445" name="Google Shape;445;p36"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446" name="Google Shape;446;p36"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37"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52" name="Google Shape;452;p37"/>
          <p:cNvSpPr txBox="1"/>
          <p:nvPr/>
        </p:nvSpPr>
        <p:spPr>
          <a:xfrm>
            <a:off x="639519" y="1350699"/>
            <a:ext cx="80613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Voorkomen dat bedrijfsgeheimen bij deren komen gaat als volgt: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1:</a:t>
            </a:r>
            <a:r>
              <a:rPr lang="nl-NL" sz="1800">
                <a:solidFill>
                  <a:schemeClr val="dk1"/>
                </a:solidFill>
                <a:latin typeface="Calibri"/>
                <a:ea typeface="Calibri"/>
                <a:cs typeface="Calibri"/>
                <a:sym typeface="Calibri"/>
              </a:rPr>
              <a:t> Bepaal wat onder bedrijfsgeheimen / vertrouwelijke informatie valt (zoals Strategische plannen, Broncode, Interne rapportages, Klantgegevens, Financiële administratie en HR-gegevens). Je kunt verder gaan door de risico’s te analyseren met een Data Protection Impact Assessment (DPIA).</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2:</a:t>
            </a:r>
            <a:r>
              <a:rPr lang="nl-NL" sz="1800">
                <a:solidFill>
                  <a:schemeClr val="dk1"/>
                </a:solidFill>
                <a:latin typeface="Calibri"/>
                <a:ea typeface="Calibri"/>
                <a:cs typeface="Calibri"/>
                <a:sym typeface="Calibri"/>
              </a:rPr>
              <a:t> Breng het gebruik van AI binnen de organisatie in kaart (welke AI-tools worden ingezet en waar worden de gegevens bewaard). Dit is overigens vereist op grond van de AI-act.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3.</a:t>
            </a:r>
            <a:r>
              <a:rPr lang="nl-NL" sz="1800">
                <a:solidFill>
                  <a:schemeClr val="dk1"/>
                </a:solidFill>
                <a:latin typeface="Calibri"/>
                <a:ea typeface="Calibri"/>
                <a:cs typeface="Calibri"/>
                <a:sym typeface="Calibri"/>
              </a:rPr>
              <a:t> Blokkeer ongewenst gebruik of controleer gebruik. Dat kan met browser-plugins of DLP-systemen (Data Loss Prevention), gericht om om data-uitstroom te controleren. Je kunt kiezen voor AI-oplossingen met enterprise governance-opties (bijv. Microsoft Copilot met tenant control).</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4:</a:t>
            </a:r>
            <a:r>
              <a:rPr lang="nl-NL" sz="1800">
                <a:solidFill>
                  <a:schemeClr val="dk1"/>
                </a:solidFill>
                <a:latin typeface="Calibri"/>
                <a:ea typeface="Calibri"/>
                <a:cs typeface="Calibri"/>
                <a:sym typeface="Calibri"/>
              </a:rPr>
              <a:t> Stel een AI-gebruiksbeleid op met richtlijnen voor de gegevens die wel en juist niet verwerkt mogen worden, als ook het gebruik van welke (interne) AI-diensten toegestaan zijn op welke wijze (normaal alleen zakelijke accounts).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5:</a:t>
            </a:r>
            <a:r>
              <a:rPr lang="nl-NL" sz="1800">
                <a:solidFill>
                  <a:schemeClr val="dk1"/>
                </a:solidFill>
                <a:latin typeface="Calibri"/>
                <a:ea typeface="Calibri"/>
                <a:cs typeface="Calibri"/>
                <a:sym typeface="Calibri"/>
              </a:rPr>
              <a:t> Train medewerkers door bewustwording over AI-gebruik en risico’s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Stap 6:</a:t>
            </a:r>
            <a:r>
              <a:rPr lang="nl-NL" sz="1800">
                <a:solidFill>
                  <a:schemeClr val="dk1"/>
                </a:solidFill>
                <a:latin typeface="Calibri"/>
                <a:ea typeface="Calibri"/>
                <a:cs typeface="Calibri"/>
                <a:sym typeface="Calibri"/>
              </a:rPr>
              <a:t> Monitor, evalueer en update het beleid</a:t>
            </a:r>
            <a:r>
              <a:rPr lang="nl-NL"/>
              <a:t>.</a:t>
            </a:r>
            <a:endParaRPr sz="1800">
              <a:solidFill>
                <a:schemeClr val="dk1"/>
              </a:solidFill>
              <a:latin typeface="Calibri"/>
              <a:ea typeface="Calibri"/>
              <a:cs typeface="Calibri"/>
              <a:sym typeface="Calibri"/>
            </a:endParaRPr>
          </a:p>
        </p:txBody>
      </p:sp>
      <p:sp>
        <p:nvSpPr>
          <p:cNvPr id="453" name="Google Shape;453;p37"/>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37"/>
          <p:cNvSpPr txBox="1"/>
          <p:nvPr/>
        </p:nvSpPr>
        <p:spPr>
          <a:xfrm>
            <a:off x="393621" y="179514"/>
            <a:ext cx="291432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Bedrijfsgeheimen</a:t>
            </a:r>
            <a:endParaRPr sz="3000">
              <a:solidFill>
                <a:schemeClr val="lt1"/>
              </a:solidFill>
              <a:latin typeface="Calibri"/>
              <a:ea typeface="Calibri"/>
              <a:cs typeface="Calibri"/>
              <a:sym typeface="Calibri"/>
            </a:endParaRPr>
          </a:p>
        </p:txBody>
      </p:sp>
      <p:pic>
        <p:nvPicPr>
          <p:cNvPr id="455" name="Google Shape;455;p37"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456" name="Google Shape;456;p37"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38"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62" name="Google Shape;462;p38"/>
          <p:cNvSpPr txBox="1"/>
          <p:nvPr/>
        </p:nvSpPr>
        <p:spPr>
          <a:xfrm>
            <a:off x="673178" y="1343019"/>
            <a:ext cx="80613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De AI‑Act is een risicogebaseerde aanpak ter bescherming van burgers. Het geldt voor leveranciers en importeurs van AI en voor </a:t>
            </a:r>
            <a:r>
              <a:rPr lang="nl-NL" sz="1800" u="sng">
                <a:solidFill>
                  <a:schemeClr val="dk1"/>
                </a:solidFill>
                <a:latin typeface="Calibri"/>
                <a:ea typeface="Calibri"/>
                <a:cs typeface="Calibri"/>
                <a:sym typeface="Calibri"/>
              </a:rPr>
              <a:t>alle organisaties die AI gebruiken.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Organisaties dienen: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nl-NL" sz="1800" b="0" i="0" u="none" strike="noStrike" cap="none">
                <a:solidFill>
                  <a:schemeClr val="dk1"/>
                </a:solidFill>
                <a:latin typeface="Calibri"/>
                <a:ea typeface="Calibri"/>
                <a:cs typeface="Calibri"/>
                <a:sym typeface="Calibri"/>
              </a:rPr>
              <a:t>Te onderzoeken welke vormen van AI ze toepassen</a:t>
            </a:r>
            <a:r>
              <a:rPr lang="nl-NL" sz="1800">
                <a:solidFill>
                  <a:schemeClr val="dk1"/>
                </a:solidFill>
                <a:latin typeface="Calibri"/>
                <a:ea typeface="Calibri"/>
                <a:cs typeface="Calibri"/>
                <a:sym typeface="Calibri"/>
              </a:rPr>
              <a:t>;</a:t>
            </a:r>
            <a:endParaRPr/>
          </a:p>
          <a:p>
            <a:pPr marL="742950" marR="0" lvl="1"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Te b</a:t>
            </a:r>
            <a:r>
              <a:rPr lang="nl-NL" sz="1800" b="0" i="0" u="none" strike="noStrike" cap="none">
                <a:solidFill>
                  <a:schemeClr val="dk1"/>
                </a:solidFill>
                <a:latin typeface="Calibri"/>
                <a:ea typeface="Calibri"/>
                <a:cs typeface="Calibri"/>
                <a:sym typeface="Calibri"/>
              </a:rPr>
              <a:t>epalen tot welke risicocategorieën deze toepassingen behoren (zie daarvoor ook de AI-database van de EU)</a:t>
            </a:r>
            <a:r>
              <a:rPr lang="nl-NL" sz="1800">
                <a:solidFill>
                  <a:schemeClr val="dk1"/>
                </a:solidFill>
                <a:latin typeface="Calibri"/>
                <a:ea typeface="Calibri"/>
                <a:cs typeface="Calibri"/>
                <a:sym typeface="Calibri"/>
              </a:rPr>
              <a:t>;</a:t>
            </a:r>
            <a:r>
              <a:rPr lang="nl-NL" sz="1800" b="0" i="0" u="none" strike="noStrike" cap="none">
                <a:solidFill>
                  <a:schemeClr val="dk1"/>
                </a:solidFill>
                <a:latin typeface="Calibri"/>
                <a:ea typeface="Calibri"/>
                <a:cs typeface="Calibri"/>
                <a:sym typeface="Calibri"/>
              </a:rPr>
              <a:t> </a:t>
            </a:r>
            <a:endParaRPr/>
          </a:p>
          <a:p>
            <a:pPr marL="742950" marR="0" lvl="1"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Te v</a:t>
            </a:r>
            <a:r>
              <a:rPr lang="nl-NL" sz="1800" b="0" i="0" u="none" strike="noStrike" cap="none">
                <a:solidFill>
                  <a:schemeClr val="dk1"/>
                </a:solidFill>
                <a:latin typeface="Calibri"/>
                <a:ea typeface="Calibri"/>
                <a:cs typeface="Calibri"/>
                <a:sym typeface="Calibri"/>
              </a:rPr>
              <a:t>oldoen aan de voorschriften van de leverancier</a:t>
            </a:r>
            <a:r>
              <a:rPr lang="nl-NL" sz="1800">
                <a:solidFill>
                  <a:schemeClr val="dk1"/>
                </a:solidFill>
                <a:latin typeface="Calibri"/>
                <a:ea typeface="Calibri"/>
                <a:cs typeface="Calibri"/>
                <a:sym typeface="Calibri"/>
              </a:rPr>
              <a:t>;</a:t>
            </a:r>
            <a:endParaRPr/>
          </a:p>
          <a:p>
            <a:pPr marL="742950" marR="0" lvl="1"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Te v</a:t>
            </a:r>
            <a:r>
              <a:rPr lang="nl-NL" sz="1800" b="0" i="0" u="none" strike="noStrike" cap="none">
                <a:solidFill>
                  <a:schemeClr val="dk1"/>
                </a:solidFill>
                <a:latin typeface="Calibri"/>
                <a:ea typeface="Calibri"/>
                <a:cs typeface="Calibri"/>
                <a:sym typeface="Calibri"/>
              </a:rPr>
              <a:t>oldoen aan de voorschriften van de AI-act. </a:t>
            </a:r>
            <a:endParaRPr/>
          </a:p>
          <a:p>
            <a:pPr marL="742950"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nl-NL" sz="1800" b="0" i="0" u="none" strike="noStrike" cap="none">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38"/>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38"/>
          <p:cNvSpPr txBox="1"/>
          <p:nvPr/>
        </p:nvSpPr>
        <p:spPr>
          <a:xfrm>
            <a:off x="393621" y="179514"/>
            <a:ext cx="118173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AI-act </a:t>
            </a:r>
            <a:endParaRPr sz="3000">
              <a:solidFill>
                <a:schemeClr val="lt1"/>
              </a:solidFill>
              <a:latin typeface="Calibri"/>
              <a:ea typeface="Calibri"/>
              <a:cs typeface="Calibri"/>
              <a:sym typeface="Calibri"/>
            </a:endParaRPr>
          </a:p>
        </p:txBody>
      </p:sp>
      <p:pic>
        <p:nvPicPr>
          <p:cNvPr id="465" name="Google Shape;465;p38"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466" name="Google Shape;466;p38"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39"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72" name="Google Shape;472;p39"/>
          <p:cNvSpPr txBox="1"/>
          <p:nvPr/>
        </p:nvSpPr>
        <p:spPr>
          <a:xfrm>
            <a:off x="673178" y="1343019"/>
            <a:ext cx="8061300" cy="483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Risicocategorieën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De voorschriften verschillen naar gelang het gaat om AI met een hoog, beperkt of miniem risico.</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Wat is AI met een onacceptabel risico (de vormen die al verboden zijn):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Het beoordelen, indelen en discrimineren op grond van sociaal gedrag of fysieke eigenschappen.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Manipulerende systemen waarmee mensen onbewust andere beslissingen gaan nemen en ze opzetten tot ongewenst gedrag.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Risicobepaling door op grond van gedrag en karaktereigenschappen onderscheiden wie van hen toekomstige risico’s gaat vormen.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Registreren van gezichtsherkenning in een database.</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Via gezichtsherkenning emoties afleiden.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sz="1800">
              <a:solidFill>
                <a:schemeClr val="dk1"/>
              </a:solidFill>
              <a:latin typeface="Calibri"/>
              <a:ea typeface="Calibri"/>
              <a:cs typeface="Calibri"/>
              <a:sym typeface="Calibri"/>
            </a:endParaRPr>
          </a:p>
        </p:txBody>
      </p:sp>
      <p:sp>
        <p:nvSpPr>
          <p:cNvPr id="473" name="Google Shape;473;p39"/>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39"/>
          <p:cNvSpPr txBox="1"/>
          <p:nvPr/>
        </p:nvSpPr>
        <p:spPr>
          <a:xfrm>
            <a:off x="393621" y="179514"/>
            <a:ext cx="118173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AI-act </a:t>
            </a:r>
            <a:endParaRPr sz="3000">
              <a:solidFill>
                <a:schemeClr val="lt1"/>
              </a:solidFill>
              <a:latin typeface="Calibri"/>
              <a:ea typeface="Calibri"/>
              <a:cs typeface="Calibri"/>
              <a:sym typeface="Calibri"/>
            </a:endParaRPr>
          </a:p>
        </p:txBody>
      </p:sp>
      <p:pic>
        <p:nvPicPr>
          <p:cNvPr id="475" name="Google Shape;475;p39"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476" name="Google Shape;476;p39"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20" name="Google Shape;120;p4"/>
          <p:cNvSpPr txBox="1"/>
          <p:nvPr/>
        </p:nvSpPr>
        <p:spPr>
          <a:xfrm>
            <a:off x="541347" y="3658037"/>
            <a:ext cx="8061306"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000">
                <a:solidFill>
                  <a:schemeClr val="dk1"/>
                </a:solidFill>
                <a:latin typeface="Calibri"/>
                <a:ea typeface="Calibri"/>
                <a:cs typeface="Calibri"/>
                <a:sym typeface="Calibri"/>
              </a:rPr>
              <a:t>Een voorbeeld. Als je een afbeelding van een veiligheidshelm aan AI laat zien door het als bijlage bij een prompt te voegen, dan kun je vragen ‘wat is dit?’ AI zal niet denken, dat ziet eruit als iets dat je ter bescherming op je hoofd kunt zetten. AI kijkt naar de vorm en analyseert dus pixels en vergelijkt het patroon met wat AI eerder heeft gezien. AI rekent door en komt tot de conclusie: ‘statistisch moet dit wel een helm zijn’. Het is overigens vrij lastig om iets te vinden dat AI niet zo goed herkent en wij als mensen wel herkennen. Ga het maar eens proberen.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4"/>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
          <p:cNvSpPr txBox="1"/>
          <p:nvPr/>
        </p:nvSpPr>
        <p:spPr>
          <a:xfrm>
            <a:off x="393621" y="179514"/>
            <a:ext cx="239565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Hoe ‘denkt’ AI</a:t>
            </a:r>
            <a:endParaRPr/>
          </a:p>
          <a:p>
            <a:pPr marL="0" marR="0" lvl="0" indent="0" algn="l" rtl="0">
              <a:spcBef>
                <a:spcPts val="0"/>
              </a:spcBef>
              <a:spcAft>
                <a:spcPts val="0"/>
              </a:spcAft>
              <a:buNone/>
            </a:pPr>
            <a:endParaRPr sz="3000">
              <a:solidFill>
                <a:schemeClr val="lt1"/>
              </a:solidFill>
              <a:latin typeface="Calibri"/>
              <a:ea typeface="Calibri"/>
              <a:cs typeface="Calibri"/>
              <a:sym typeface="Calibri"/>
            </a:endParaRPr>
          </a:p>
        </p:txBody>
      </p:sp>
      <p:pic>
        <p:nvPicPr>
          <p:cNvPr id="123" name="Google Shape;123;p4"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graphicFrame>
        <p:nvGraphicFramePr>
          <p:cNvPr id="124" name="Google Shape;124;p4"/>
          <p:cNvGraphicFramePr/>
          <p:nvPr/>
        </p:nvGraphicFramePr>
        <p:xfrm>
          <a:off x="657616" y="1505290"/>
          <a:ext cx="3132525" cy="1920125"/>
        </p:xfrm>
        <a:graphic>
          <a:graphicData uri="http://schemas.openxmlformats.org/drawingml/2006/table">
            <a:tbl>
              <a:tblPr firstRow="1" firstCol="1" bandRow="1">
                <a:noFill/>
                <a:tableStyleId>{AAE7204C-80F9-49C0-8340-E6D74C3FE7B7}</a:tableStyleId>
              </a:tblPr>
              <a:tblGrid>
                <a:gridCol w="3132525">
                  <a:extLst>
                    <a:ext uri="{9D8B030D-6E8A-4147-A177-3AD203B41FA5}">
                      <a16:colId xmlns:a16="http://schemas.microsoft.com/office/drawing/2014/main" val="20000"/>
                    </a:ext>
                  </a:extLst>
                </a:gridCol>
              </a:tblGrid>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Mens</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0"/>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Leren door ervaring</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1"/>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Denkt bewust</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2"/>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Begrijpt context</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3"/>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Kan creatief en intuïtief zijn</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4"/>
                  </a:ext>
                </a:extLst>
              </a:tr>
            </a:tbl>
          </a:graphicData>
        </a:graphic>
      </p:graphicFrame>
      <p:graphicFrame>
        <p:nvGraphicFramePr>
          <p:cNvPr id="125" name="Google Shape;125;p4"/>
          <p:cNvGraphicFramePr/>
          <p:nvPr/>
        </p:nvGraphicFramePr>
        <p:xfrm>
          <a:off x="3817798" y="1505290"/>
          <a:ext cx="3474950" cy="1920125"/>
        </p:xfrm>
        <a:graphic>
          <a:graphicData uri="http://schemas.openxmlformats.org/drawingml/2006/table">
            <a:tbl>
              <a:tblPr firstRow="1" firstCol="1" bandRow="1">
                <a:noFill/>
                <a:tableStyleId>{AAE7204C-80F9-49C0-8340-E6D74C3FE7B7}</a:tableStyleId>
              </a:tblPr>
              <a:tblGrid>
                <a:gridCol w="3474950">
                  <a:extLst>
                    <a:ext uri="{9D8B030D-6E8A-4147-A177-3AD203B41FA5}">
                      <a16:colId xmlns:a16="http://schemas.microsoft.com/office/drawing/2014/main" val="20000"/>
                    </a:ext>
                  </a:extLst>
                </a:gridCol>
              </a:tblGrid>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AI</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0"/>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Leren door data</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1"/>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Maakt voorspellingen op basis van kans</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2"/>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Herkent patronen</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3"/>
                  </a:ext>
                </a:extLst>
              </a:tr>
              <a:tr h="384025">
                <a:tc>
                  <a:txBody>
                    <a:bodyPr/>
                    <a:lstStyle/>
                    <a:p>
                      <a:pPr marL="457200" marR="0" lvl="1" indent="0" algn="l" rtl="0">
                        <a:lnSpc>
                          <a:spcPct val="115000"/>
                        </a:lnSpc>
                        <a:spcBef>
                          <a:spcPts val="0"/>
                        </a:spcBef>
                        <a:spcAft>
                          <a:spcPts val="0"/>
                        </a:spcAft>
                        <a:buClr>
                          <a:schemeClr val="dk1"/>
                        </a:buClr>
                        <a:buSzPts val="1200"/>
                        <a:buFont typeface="Calibri"/>
                        <a:buNone/>
                      </a:pPr>
                      <a:r>
                        <a:rPr lang="nl-NL" sz="1200" u="none" strike="noStrike" cap="none"/>
                        <a:t>Is afhankelijk van trainingsdata</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4"/>
                  </a:ext>
                </a:extLst>
              </a:tr>
            </a:tbl>
          </a:graphicData>
        </a:graphic>
      </p:graphicFrame>
      <p:pic>
        <p:nvPicPr>
          <p:cNvPr id="126" name="Google Shape;126;p4"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0" y="1457347"/>
            <a:ext cx="506663" cy="43609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40"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82" name="Google Shape;482;p40"/>
          <p:cNvSpPr txBox="1"/>
          <p:nvPr/>
        </p:nvSpPr>
        <p:spPr>
          <a:xfrm>
            <a:off x="673178" y="1343019"/>
            <a:ext cx="80613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Wat is AI met een hoog risico (beperking vanaf 1 september 2026):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Het gaat om AI die rechten kan aantasten of een risico vormt voor gezondheid en veiligheid.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AI voor personeelsbeheer. Het gebruik van AI door HR kan snel onder een hoog risico vallen, bijvoorbeeld door de achtergrond van sollicitanten te screenen.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AI voor onderwijs en training, door vooraf te screenen of iemand een training kan volbrengen.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Een voorbeeld: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Omdat ChatGPT potentieel dingen kan doen die onder hoog risico vallen, wordt deze tool ook onder het hoge risico gebracht. Formeel moet je als je een tekst met ChatGPT hebt gemaakt vermelden dat deze tekst is geschreven of geïnspireerd is door ChatGPT.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483" name="Google Shape;483;p40"/>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40"/>
          <p:cNvSpPr txBox="1"/>
          <p:nvPr/>
        </p:nvSpPr>
        <p:spPr>
          <a:xfrm>
            <a:off x="393621" y="179514"/>
            <a:ext cx="109517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AI-act</a:t>
            </a:r>
            <a:endParaRPr sz="3000">
              <a:solidFill>
                <a:schemeClr val="lt1"/>
              </a:solidFill>
              <a:latin typeface="Calibri"/>
              <a:ea typeface="Calibri"/>
              <a:cs typeface="Calibri"/>
              <a:sym typeface="Calibri"/>
            </a:endParaRPr>
          </a:p>
        </p:txBody>
      </p:sp>
      <p:pic>
        <p:nvPicPr>
          <p:cNvPr id="485" name="Google Shape;485;p40"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486" name="Google Shape;486;p40"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41"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492" name="Google Shape;492;p41"/>
          <p:cNvSpPr txBox="1"/>
          <p:nvPr/>
        </p:nvSpPr>
        <p:spPr>
          <a:xfrm>
            <a:off x="673178" y="1343019"/>
            <a:ext cx="8061306" cy="26161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AI met een beperkt risico (voorschriften vanaf 1 augustus 2025):</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AI met een potentie tot misleiding, oftewel dat je mogelijk anders niet weet dat je niet met een echt persoon te maken hebt. Dit gebruik moet je dus kenbaar maken en ook moet duidelijk zijn waarmee de tool zich traint.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493" name="Google Shape;493;p41"/>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41"/>
          <p:cNvSpPr txBox="1"/>
          <p:nvPr/>
        </p:nvSpPr>
        <p:spPr>
          <a:xfrm>
            <a:off x="393621" y="179514"/>
            <a:ext cx="109517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AI-act</a:t>
            </a:r>
            <a:endParaRPr sz="3000">
              <a:solidFill>
                <a:schemeClr val="lt1"/>
              </a:solidFill>
              <a:latin typeface="Calibri"/>
              <a:ea typeface="Calibri"/>
              <a:cs typeface="Calibri"/>
              <a:sym typeface="Calibri"/>
            </a:endParaRPr>
          </a:p>
        </p:txBody>
      </p:sp>
      <p:pic>
        <p:nvPicPr>
          <p:cNvPr id="495" name="Google Shape;495;p41"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496" name="Google Shape;496;p41"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42"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02" name="Google Shape;502;p42"/>
          <p:cNvSpPr txBox="1"/>
          <p:nvPr/>
        </p:nvSpPr>
        <p:spPr>
          <a:xfrm>
            <a:off x="673178" y="1343019"/>
            <a:ext cx="8061300" cy="427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Voldoen aan de voorschriften van de AI-act:.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Opzetten documentatieregistratie om AI-conform te worden. Dat is een systeem met registratie van toepassingen, indeling in deze risicocategorie en uitwerking hoe er verantwoord met deze AI-tool wordt omgegaan met inbegrip van documentatie van de AI-leverancier.</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Je maakt per tool een gebruiksdocument waarin je het doel van de tool vastlegt, waarin je aangeeft wat de tool doet en wie daar gebruik van maakt, als ook wat voor voorschriften je hebt voor gebruik (zoals inbouwen persoonlijke toetsing of controles, als ook registratie van deze controles).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Uitdragen en kenbaar maken van voorschriften en beleid onder de gebruikers binnen de organisatie.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42"/>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42"/>
          <p:cNvSpPr txBox="1"/>
          <p:nvPr/>
        </p:nvSpPr>
        <p:spPr>
          <a:xfrm>
            <a:off x="393621" y="179514"/>
            <a:ext cx="118173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AI-act </a:t>
            </a:r>
            <a:endParaRPr sz="3000">
              <a:solidFill>
                <a:schemeClr val="lt1"/>
              </a:solidFill>
              <a:latin typeface="Calibri"/>
              <a:ea typeface="Calibri"/>
              <a:cs typeface="Calibri"/>
              <a:sym typeface="Calibri"/>
            </a:endParaRPr>
          </a:p>
        </p:txBody>
      </p:sp>
      <p:pic>
        <p:nvPicPr>
          <p:cNvPr id="505" name="Google Shape;505;p42"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06" name="Google Shape;506;p42"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43"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12" name="Google Shape;512;p43"/>
          <p:cNvSpPr txBox="1"/>
          <p:nvPr/>
        </p:nvSpPr>
        <p:spPr>
          <a:xfrm>
            <a:off x="673178" y="1343019"/>
            <a:ext cx="8061306"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Een voorbeeld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Voor ChatGPT leg je bijvoorbeeld vast dat je het gebruikt bij het schrijven van teksten of analyseren van documenten. Daarin geef je aan welke informatie niet opgenomen mag worden in de conversatie, zoals specifieke bedrijfsgevoelige info. Je geeft ook aan gebruikers moeten aangegeven als teksten met deze tool gemaakt zijn. Je bepaalt wie op de controle toeziet en wanneer hierop steekproeven plaatsvinden.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Voor een chatbot bijvoorbeeld geldt dat deze in de communicatie aangeeft dat het om een chatbot gaat met een link naar de basis van de aan te dragen gegevens.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3"/>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43"/>
          <p:cNvSpPr txBox="1"/>
          <p:nvPr/>
        </p:nvSpPr>
        <p:spPr>
          <a:xfrm>
            <a:off x="393621" y="179514"/>
            <a:ext cx="118173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AI-act </a:t>
            </a:r>
            <a:endParaRPr sz="3000">
              <a:solidFill>
                <a:schemeClr val="lt1"/>
              </a:solidFill>
              <a:latin typeface="Calibri"/>
              <a:ea typeface="Calibri"/>
              <a:cs typeface="Calibri"/>
              <a:sym typeface="Calibri"/>
            </a:endParaRPr>
          </a:p>
        </p:txBody>
      </p:sp>
      <p:pic>
        <p:nvPicPr>
          <p:cNvPr id="515" name="Google Shape;515;p43"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16" name="Google Shape;516;p43"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44"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22" name="Google Shape;522;p44"/>
          <p:cNvSpPr txBox="1"/>
          <p:nvPr/>
        </p:nvSpPr>
        <p:spPr>
          <a:xfrm>
            <a:off x="673178" y="1343019"/>
            <a:ext cx="806130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Bias </a:t>
            </a:r>
            <a:r>
              <a:rPr lang="nl-NL" sz="1800">
                <a:solidFill>
                  <a:schemeClr val="dk1"/>
                </a:solidFill>
                <a:latin typeface="Calibri"/>
                <a:ea typeface="Calibri"/>
                <a:cs typeface="Calibri"/>
                <a:sym typeface="Calibri"/>
              </a:rPr>
              <a:t>gaat over het probleem van de technische toepassingen die tot een oneerlijke, onnauwkeurige of discriminerende resultaten kunnen leiden.  Dat komt door tekortkomingen in de data of aannames die aan antwoorden ten grondslag liggen.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Indien je AI een profiel voor een kandidaat laat maken voor een nieuwe bestuurder op grond van de informatie van eerdere bestuurders, dan is het goed mogelijk dat bepaalde personen uitgesloten worden.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Het gevolg is dat het algoritme vooringenomen is en bepaalde personen achterstelt, wat discriminatie op bijvoorbeeld leeftijd, geslacht of afkomst tot gevolg heeft. Het kan mensen ook anders behandelen door hun adres of inkomensklasse.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44"/>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44"/>
          <p:cNvSpPr txBox="1"/>
          <p:nvPr/>
        </p:nvSpPr>
        <p:spPr>
          <a:xfrm>
            <a:off x="393621" y="179514"/>
            <a:ext cx="90441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Bias </a:t>
            </a:r>
            <a:endParaRPr sz="3000">
              <a:solidFill>
                <a:schemeClr val="lt1"/>
              </a:solidFill>
              <a:latin typeface="Calibri"/>
              <a:ea typeface="Calibri"/>
              <a:cs typeface="Calibri"/>
              <a:sym typeface="Calibri"/>
            </a:endParaRPr>
          </a:p>
        </p:txBody>
      </p:sp>
      <p:pic>
        <p:nvPicPr>
          <p:cNvPr id="525" name="Google Shape;525;p44"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26" name="Google Shape;526;p44"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45"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32" name="Google Shape;532;p45"/>
          <p:cNvSpPr txBox="1"/>
          <p:nvPr/>
        </p:nvSpPr>
        <p:spPr>
          <a:xfrm>
            <a:off x="673178" y="1343019"/>
            <a:ext cx="8061306"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Hoewel het verboden is om AI belangrijke beslissingen te laten nemen in de vorm van wie je aanneemt of ontslaat, kan dit ook al spelen in een ogenschijnlijk objectieve voorselectie.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Zorg daarmee voor menselijk toetsing en dat AI dus niet zelfstandig beslist nu je daarmee overigens ook al snel in strijd handelt met de AI-act. Zorg ervoor dat beslissingen uit te leggen zijn, oftewel dat je kunt toelichten waarom je tot een bepaalde beslissing bent gekomen.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Laat een uitkomst die van impact is op personen nog een keer toetsen op Bias en in het bijzonder of deze representatief is.  Voor een Bias-audit kun je ook kijken naar systemen als de Fairlearn en IBM AI Fairness 360 Toolkit welke zo te gebruiken zijn dat je de gegevens lokaal houdt.</a:t>
            </a:r>
            <a:r>
              <a:rPr lang="nl-NL"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33" name="Google Shape;533;p45"/>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45"/>
          <p:cNvSpPr txBox="1"/>
          <p:nvPr/>
        </p:nvSpPr>
        <p:spPr>
          <a:xfrm>
            <a:off x="393621" y="179514"/>
            <a:ext cx="90441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Bias </a:t>
            </a:r>
            <a:endParaRPr sz="3000">
              <a:solidFill>
                <a:schemeClr val="lt1"/>
              </a:solidFill>
              <a:latin typeface="Calibri"/>
              <a:ea typeface="Calibri"/>
              <a:cs typeface="Calibri"/>
              <a:sym typeface="Calibri"/>
            </a:endParaRPr>
          </a:p>
        </p:txBody>
      </p:sp>
      <p:pic>
        <p:nvPicPr>
          <p:cNvPr id="535" name="Google Shape;535;p45"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36" name="Google Shape;536;p45"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46"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42" name="Google Shape;542;p46"/>
          <p:cNvSpPr txBox="1"/>
          <p:nvPr/>
        </p:nvSpPr>
        <p:spPr>
          <a:xfrm>
            <a:off x="633909" y="1332706"/>
            <a:ext cx="8061306" cy="4339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Het gaat hier</a:t>
            </a:r>
            <a:r>
              <a:rPr lang="nl-NL" sz="1800" b="1">
                <a:solidFill>
                  <a:schemeClr val="dk1"/>
                </a:solidFill>
                <a:latin typeface="Calibri"/>
                <a:ea typeface="Calibri"/>
                <a:cs typeface="Calibri"/>
                <a:sym typeface="Calibri"/>
              </a:rPr>
              <a:t> </a:t>
            </a:r>
            <a:r>
              <a:rPr lang="nl-NL" sz="1800">
                <a:solidFill>
                  <a:schemeClr val="dk1"/>
                </a:solidFill>
                <a:latin typeface="Calibri"/>
                <a:ea typeface="Calibri"/>
                <a:cs typeface="Calibri"/>
                <a:sym typeface="Calibri"/>
              </a:rPr>
              <a:t>om morele afwegingen en dus vooral het menselijke en maatschappelijke verantwoord gebruik. Het gaat over vanuit menselijk oogpunt goed en kwaad, juist en onjuist handelen. Handelen op grond van redelijkheid en billijkheid, oftewel binnen wat juridisch mag ook kijken wat je menselijk acht voor zowel een werknemer en samenleving.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Niet alles wat kan is verstandig of wenselijk. AI denkt alleen aan wat technisch haalbaar is op grond van data en heeft geen moreel kompas. Omdat AI geen gevoel heeft kan AI niet instaan voor een menselijke maatstaf. AI geeft een antwoord op grond van statistieken uit data, zonder een eigen afweging wat verantwoord is. Lastig is dat AI ook niet transparant is over hoe het tot een bepaald antwoord komt. Het is dan ook moeilijk om  te controleren en uit te leggen.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46"/>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46"/>
          <p:cNvSpPr txBox="1"/>
          <p:nvPr/>
        </p:nvSpPr>
        <p:spPr>
          <a:xfrm>
            <a:off x="393621" y="179514"/>
            <a:ext cx="12381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Ethiek </a:t>
            </a:r>
            <a:endParaRPr sz="3000">
              <a:solidFill>
                <a:schemeClr val="lt1"/>
              </a:solidFill>
              <a:latin typeface="Calibri"/>
              <a:ea typeface="Calibri"/>
              <a:cs typeface="Calibri"/>
              <a:sym typeface="Calibri"/>
            </a:endParaRPr>
          </a:p>
        </p:txBody>
      </p:sp>
      <p:pic>
        <p:nvPicPr>
          <p:cNvPr id="545" name="Google Shape;545;p46"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pic>
        <p:nvPicPr>
          <p:cNvPr id="546" name="Google Shape;546;p46"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65538" y="1332706"/>
            <a:ext cx="506663" cy="43609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47"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52" name="Google Shape;552;p47"/>
          <p:cNvSpPr txBox="1"/>
          <p:nvPr/>
        </p:nvSpPr>
        <p:spPr>
          <a:xfrm>
            <a:off x="633909" y="1332706"/>
            <a:ext cx="8061306" cy="40010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In een dienstverband wordt gedacht aan goed werkgeverschap en goed werknemerschap. Ethiek gaat nog een stap verder dan deze arbeidsrechtelijke normen.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De problematiek die speelt is onder andere: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AI en techgiganten verwerken grote hoeveelheden persoonlijke data, waardoor mensen onzeker kunnen zijn over wat er met hun data gebeurt.</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AI die beslissingen neemt met gevolgen voor mensen</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Is het verantwoord dat als je door AI fouten maakt deze niet op de maker van AI te verhalen is.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AI geeft ruimte voor manipulatie, omdat het ook mensen met kwade bedoelingen kan helpen.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47"/>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47"/>
          <p:cNvSpPr txBox="1"/>
          <p:nvPr/>
        </p:nvSpPr>
        <p:spPr>
          <a:xfrm>
            <a:off x="393621" y="179514"/>
            <a:ext cx="12381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Ethiek </a:t>
            </a:r>
            <a:endParaRPr sz="3000">
              <a:solidFill>
                <a:schemeClr val="lt1"/>
              </a:solidFill>
              <a:latin typeface="Calibri"/>
              <a:ea typeface="Calibri"/>
              <a:cs typeface="Calibri"/>
              <a:sym typeface="Calibri"/>
            </a:endParaRPr>
          </a:p>
        </p:txBody>
      </p:sp>
      <p:pic>
        <p:nvPicPr>
          <p:cNvPr id="555" name="Google Shape;555;p47" descr="Afbeelding met tekst, schrijfmateriaal, potlood, Markeermiddelen&#10;&#10;Door AI gegenereerde inhoud is mogelijk onjuist."/>
          <p:cNvPicPr preferRelativeResize="0"/>
          <p:nvPr/>
        </p:nvPicPr>
        <p:blipFill rotWithShape="1">
          <a:blip r:embed="rId4">
            <a:alphaModFix/>
          </a:blip>
          <a:srcRect/>
          <a:stretch/>
        </p:blipFill>
        <p:spPr>
          <a:xfrm>
            <a:off x="6714950" y="6173603"/>
            <a:ext cx="2243926" cy="572201"/>
          </a:xfrm>
          <a:prstGeom prst="rect">
            <a:avLst/>
          </a:prstGeom>
          <a:noFill/>
          <a:ln>
            <a:noFill/>
          </a:ln>
        </p:spPr>
      </p:pic>
      <p:pic>
        <p:nvPicPr>
          <p:cNvPr id="556" name="Google Shape;556;p47" descr="Afbeelding met stilstaand, punaise, nagel, overdekt&#10;&#10;Door AI gegenereerde inhoud is mogelijk onjuist.">
            <a:hlinkClick r:id="rId5" action="ppaction://hlinksldjump"/>
          </p:cNvPr>
          <p:cNvPicPr preferRelativeResize="0"/>
          <p:nvPr/>
        </p:nvPicPr>
        <p:blipFill rotWithShape="1">
          <a:blip r:embed="rId6">
            <a:alphaModFix/>
          </a:blip>
          <a:srcRect/>
          <a:stretch/>
        </p:blipFill>
        <p:spPr>
          <a:xfrm>
            <a:off x="65538" y="1332706"/>
            <a:ext cx="506663" cy="43609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48"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62" name="Google Shape;562;p48"/>
          <p:cNvSpPr txBox="1"/>
          <p:nvPr/>
        </p:nvSpPr>
        <p:spPr>
          <a:xfrm>
            <a:off x="639519" y="1350699"/>
            <a:ext cx="8061306"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000">
                <a:solidFill>
                  <a:schemeClr val="dk1"/>
                </a:solidFill>
                <a:latin typeface="Calibri"/>
                <a:ea typeface="Calibri"/>
                <a:cs typeface="Calibri"/>
                <a:sym typeface="Calibri"/>
              </a:rPr>
              <a:t>Het is mogelijk om een chat te delen, zodat anderen kunnen meekijken. Anderen kunnen in de chat niets veranderen, het is dus informatief: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In </a:t>
            </a:r>
            <a:r>
              <a:rPr lang="nl-NL" sz="2000" b="1">
                <a:solidFill>
                  <a:schemeClr val="dk1"/>
                </a:solidFill>
                <a:latin typeface="Calibri"/>
                <a:ea typeface="Calibri"/>
                <a:cs typeface="Calibri"/>
                <a:sym typeface="Calibri"/>
              </a:rPr>
              <a:t>ChatGPT</a:t>
            </a:r>
            <a:r>
              <a:rPr lang="nl-NL" sz="2000">
                <a:solidFill>
                  <a:schemeClr val="dk1"/>
                </a:solidFill>
                <a:latin typeface="Calibri"/>
                <a:ea typeface="Calibri"/>
                <a:cs typeface="Calibri"/>
                <a:sym typeface="Calibri"/>
              </a:rPr>
              <a:t> kies je na de eerste opdracht voor “rechtsboven” DELEN. Je krijgt dan een link die je aan een ander kunt geven (toesturen) waarmee een ander toegang krijgt tot alleen deze chat.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In </a:t>
            </a:r>
            <a:r>
              <a:rPr lang="nl-NL" sz="2000" b="1">
                <a:solidFill>
                  <a:schemeClr val="dk1"/>
                </a:solidFill>
                <a:latin typeface="Calibri"/>
                <a:ea typeface="Calibri"/>
                <a:cs typeface="Calibri"/>
                <a:sym typeface="Calibri"/>
              </a:rPr>
              <a:t>Copilot </a:t>
            </a:r>
            <a:r>
              <a:rPr lang="nl-NL" sz="2000">
                <a:solidFill>
                  <a:schemeClr val="dk1"/>
                </a:solidFill>
                <a:latin typeface="Calibri"/>
                <a:ea typeface="Calibri"/>
                <a:cs typeface="Calibri"/>
                <a:sym typeface="Calibri"/>
              </a:rPr>
              <a:t>kies je na de eerste opdracht voor “SHARE”. Je krijgt dan een link die je aan een ander kunt geven (toesturen) waarmee een ander toegang krijgt tot alleen deze chat.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48"/>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48"/>
          <p:cNvSpPr txBox="1"/>
          <p:nvPr/>
        </p:nvSpPr>
        <p:spPr>
          <a:xfrm>
            <a:off x="393621" y="179514"/>
            <a:ext cx="186102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Chat delen</a:t>
            </a:r>
            <a:endParaRPr sz="3000">
              <a:solidFill>
                <a:schemeClr val="lt1"/>
              </a:solidFill>
              <a:latin typeface="Calibri"/>
              <a:ea typeface="Calibri"/>
              <a:cs typeface="Calibri"/>
              <a:sym typeface="Calibri"/>
            </a:endParaRPr>
          </a:p>
        </p:txBody>
      </p:sp>
      <p:pic>
        <p:nvPicPr>
          <p:cNvPr id="565" name="Google Shape;565;p48"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66" name="Google Shape;566;p48"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49"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72" name="Google Shape;572;p49"/>
          <p:cNvSpPr txBox="1"/>
          <p:nvPr/>
        </p:nvSpPr>
        <p:spPr>
          <a:xfrm>
            <a:off x="639519" y="1350699"/>
            <a:ext cx="8061306"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Het gebruik van OpenAI is nooit volledig privé, maar je kunt wel instelling aanpassen.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Naast de mogelijkheid om in de tijdelijke modus te werken (rondje rechtsboven) kun je ook via instellingen (icoontje rechtsboven) het volgende instellen: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Algemeen – Hier kun je chats verwijderen</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Gegevens beheer – Het model verbeteren voor iedereen – kun je uitzetten</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Personalisatie – Opgeslagen geheugen raadplegen – kun je uitzetten.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Bouwersprofiel – Je naam kun je hier uitzetten en alle linken naar persoonlijke sites kun je hier uitzetten.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49"/>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49"/>
          <p:cNvSpPr txBox="1"/>
          <p:nvPr/>
        </p:nvSpPr>
        <p:spPr>
          <a:xfrm>
            <a:off x="393621" y="179514"/>
            <a:ext cx="44601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Privacy en gebruik ChatGPT</a:t>
            </a:r>
            <a:endParaRPr sz="3000">
              <a:solidFill>
                <a:schemeClr val="lt1"/>
              </a:solidFill>
              <a:latin typeface="Calibri"/>
              <a:ea typeface="Calibri"/>
              <a:cs typeface="Calibri"/>
              <a:sym typeface="Calibri"/>
            </a:endParaRPr>
          </a:p>
        </p:txBody>
      </p:sp>
      <p:pic>
        <p:nvPicPr>
          <p:cNvPr id="575" name="Google Shape;575;p49"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76" name="Google Shape;576;p49"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32" name="Google Shape;132;p5"/>
          <p:cNvSpPr txBox="1"/>
          <p:nvPr/>
        </p:nvSpPr>
        <p:spPr>
          <a:xfrm>
            <a:off x="639519" y="1350699"/>
            <a:ext cx="80613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AI komt in meerdere vormen voor en de voornaamste zijn (nu):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1. Generatieve AI –</a:t>
            </a:r>
            <a:r>
              <a:rPr lang="nl-NL" sz="1800">
                <a:solidFill>
                  <a:schemeClr val="dk1"/>
                </a:solidFill>
                <a:latin typeface="Calibri"/>
                <a:ea typeface="Calibri"/>
                <a:cs typeface="Calibri"/>
                <a:sym typeface="Calibri"/>
              </a:rPr>
              <a:t> Gaat op basis van bestaande informatie iets nieuws maken, bijvoorbeeld tekst, beeld, muziek of een programmeercode. De tools ChagGPT, Gemini en Copilot vallen onder deze vorm van AI.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sz="1800">
              <a:solidFill>
                <a:schemeClr val="dk1"/>
              </a:solidFill>
              <a:latin typeface="Calibri"/>
              <a:ea typeface="Calibri"/>
              <a:cs typeface="Calibri"/>
              <a:sym typeface="Calibri"/>
            </a:endParaRPr>
          </a:p>
        </p:txBody>
      </p:sp>
      <p:sp>
        <p:nvSpPr>
          <p:cNvPr id="133" name="Google Shape;133;p5"/>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
          <p:cNvSpPr txBox="1"/>
          <p:nvPr/>
        </p:nvSpPr>
        <p:spPr>
          <a:xfrm>
            <a:off x="393621" y="179514"/>
            <a:ext cx="46076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Verschillende vormen van AI</a:t>
            </a:r>
            <a:endParaRPr sz="3000">
              <a:solidFill>
                <a:schemeClr val="lt1"/>
              </a:solidFill>
              <a:latin typeface="Calibri"/>
              <a:ea typeface="Calibri"/>
              <a:cs typeface="Calibri"/>
              <a:sym typeface="Calibri"/>
            </a:endParaRPr>
          </a:p>
        </p:txBody>
      </p:sp>
      <p:pic>
        <p:nvPicPr>
          <p:cNvPr id="135" name="Google Shape;135;p5"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136" name="Google Shape;136;p5"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50"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82" name="Google Shape;582;p50"/>
          <p:cNvSpPr txBox="1"/>
          <p:nvPr/>
        </p:nvSpPr>
        <p:spPr>
          <a:xfrm>
            <a:off x="639519" y="1350699"/>
            <a:ext cx="8061306"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Er zijn opties om meer privé te werken (van goed naar minder goed):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1. GPT lokaal draaien </a:t>
            </a:r>
            <a:r>
              <a:rPr lang="nl-NL" sz="1800">
                <a:solidFill>
                  <a:schemeClr val="dk1"/>
                </a:solidFill>
                <a:latin typeface="Calibri"/>
                <a:ea typeface="Calibri"/>
                <a:cs typeface="Calibri"/>
                <a:sym typeface="Calibri"/>
              </a:rPr>
              <a:t>– dan ga je een open-source model lokaal op je eigen machine of server draaien. Dit kan met moddelen van bijvoorbeeld Mistral, LLaMA (Meta), GPT-J of GPT-NeoX (van EleutherAI) en via tools als Ollama, LM Studio en Text Generation WebUI</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2. Zelf hosten</a:t>
            </a:r>
            <a:r>
              <a:rPr lang="nl-NL" sz="1800">
                <a:solidFill>
                  <a:schemeClr val="dk1"/>
                </a:solidFill>
                <a:latin typeface="Calibri"/>
                <a:ea typeface="Calibri"/>
                <a:cs typeface="Calibri"/>
                <a:sym typeface="Calibri"/>
              </a:rPr>
              <a:t> in de cloud – Dat is een GPT-model draaien op een eigen cloudserver (bijvoorbeeld Hetzner) en het afschermen via firewalls of VPN, waarmee je bepaalt waar de data staat.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3. Gebruik OpenAI GPT via API.</a:t>
            </a:r>
            <a:r>
              <a:rPr lang="nl-NL" sz="1800">
                <a:solidFill>
                  <a:schemeClr val="dk1"/>
                </a:solidFill>
                <a:latin typeface="Calibri"/>
                <a:ea typeface="Calibri"/>
                <a:cs typeface="Calibri"/>
                <a:sym typeface="Calibri"/>
              </a:rPr>
              <a:t> Je gaat dan zelf een proxy opzetten tussen je app en de OpenAI API en deze prompt kun je versleutelen.</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4. Eigen GPT bouwen via OpenAI's “Custom GPTs”</a:t>
            </a:r>
            <a:r>
              <a:rPr lang="nl-NL" sz="1800">
                <a:solidFill>
                  <a:schemeClr val="dk1"/>
                </a:solidFill>
                <a:latin typeface="Calibri"/>
                <a:ea typeface="Calibri"/>
                <a:cs typeface="Calibri"/>
                <a:sym typeface="Calibri"/>
              </a:rPr>
              <a:t> - Dit kan via chat.openai.com maar dit is alleen met extra maatregelen privé, dus een beperkte oplossing.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50"/>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50"/>
          <p:cNvSpPr txBox="1"/>
          <p:nvPr/>
        </p:nvSpPr>
        <p:spPr>
          <a:xfrm>
            <a:off x="393621" y="179514"/>
            <a:ext cx="44601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Privacy en gebruik ChatGPT</a:t>
            </a:r>
            <a:endParaRPr sz="3000">
              <a:solidFill>
                <a:schemeClr val="lt1"/>
              </a:solidFill>
              <a:latin typeface="Calibri"/>
              <a:ea typeface="Calibri"/>
              <a:cs typeface="Calibri"/>
              <a:sym typeface="Calibri"/>
            </a:endParaRPr>
          </a:p>
        </p:txBody>
      </p:sp>
      <p:pic>
        <p:nvPicPr>
          <p:cNvPr id="585" name="Google Shape;585;p50"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86" name="Google Shape;586;p50"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51"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592" name="Google Shape;592;p51"/>
          <p:cNvSpPr txBox="1"/>
          <p:nvPr/>
        </p:nvSpPr>
        <p:spPr>
          <a:xfrm>
            <a:off x="673178" y="1343019"/>
            <a:ext cx="8061306" cy="4862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Wanneer Copilot (zoals in Outlook) een e-mail genereert of aanvult:</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nl-NL" sz="1800" b="1">
                <a:solidFill>
                  <a:schemeClr val="dk1"/>
                </a:solidFill>
                <a:latin typeface="Calibri"/>
                <a:ea typeface="Calibri"/>
                <a:cs typeface="Calibri"/>
                <a:sym typeface="Calibri"/>
              </a:rPr>
              <a:t>Je invoer (zoals een e-mailthread of concept)</a:t>
            </a:r>
            <a:r>
              <a:rPr lang="nl-NL" sz="1800">
                <a:solidFill>
                  <a:schemeClr val="dk1"/>
                </a:solidFill>
                <a:latin typeface="Calibri"/>
                <a:ea typeface="Calibri"/>
                <a:cs typeface="Calibri"/>
                <a:sym typeface="Calibri"/>
              </a:rPr>
              <a:t> wordt tijdelijk verwerkt.</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Copilot gebruikt AI (zoals GPT-4 van OpenAI, via Microsoft Azure) om een antwoord te genereren.</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Het gegenereerde antwoord wordt </a:t>
            </a:r>
            <a:r>
              <a:rPr lang="nl-NL" sz="1800" b="1">
                <a:solidFill>
                  <a:schemeClr val="dk1"/>
                </a:solidFill>
                <a:latin typeface="Calibri"/>
                <a:ea typeface="Calibri"/>
                <a:cs typeface="Calibri"/>
                <a:sym typeface="Calibri"/>
              </a:rPr>
              <a:t>lokaal weergegeven</a:t>
            </a:r>
            <a:r>
              <a:rPr lang="nl-NL" sz="1800">
                <a:solidFill>
                  <a:schemeClr val="dk1"/>
                </a:solidFill>
                <a:latin typeface="Calibri"/>
                <a:ea typeface="Calibri"/>
                <a:cs typeface="Calibri"/>
                <a:sym typeface="Calibri"/>
              </a:rPr>
              <a:t>, zodat jij het kunt goedkeuren, aanpassen of verwerpen.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De data </a:t>
            </a:r>
            <a:r>
              <a:rPr lang="nl-NL" sz="1800" b="1">
                <a:solidFill>
                  <a:schemeClr val="dk1"/>
                </a:solidFill>
                <a:latin typeface="Calibri"/>
                <a:ea typeface="Calibri"/>
                <a:cs typeface="Calibri"/>
                <a:sym typeface="Calibri"/>
              </a:rPr>
              <a:t>blijft binnen jouw Microsoft 365-omgeving</a:t>
            </a:r>
            <a:r>
              <a:rPr lang="nl-NL" sz="1800">
                <a:solidFill>
                  <a:schemeClr val="dk1"/>
                </a:solidFill>
                <a:latin typeface="Calibri"/>
                <a:ea typeface="Calibri"/>
                <a:cs typeface="Calibri"/>
                <a:sym typeface="Calibri"/>
              </a:rPr>
              <a:t>, mits je werkt met de commerciële versie van Copilot (niet de consumentenversie van bijvoorbeeld Bing Chat).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51"/>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51"/>
          <p:cNvSpPr txBox="1"/>
          <p:nvPr/>
        </p:nvSpPr>
        <p:spPr>
          <a:xfrm>
            <a:off x="393621" y="179514"/>
            <a:ext cx="478163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Wat doet Copilot met je data </a:t>
            </a:r>
            <a:endParaRPr sz="3000">
              <a:solidFill>
                <a:schemeClr val="lt1"/>
              </a:solidFill>
              <a:latin typeface="Calibri"/>
              <a:ea typeface="Calibri"/>
              <a:cs typeface="Calibri"/>
              <a:sym typeface="Calibri"/>
            </a:endParaRPr>
          </a:p>
        </p:txBody>
      </p:sp>
      <p:pic>
        <p:nvPicPr>
          <p:cNvPr id="595" name="Google Shape;595;p51"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596" name="Google Shape;596;p51"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52"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02" name="Google Shape;602;p52"/>
          <p:cNvSpPr txBox="1"/>
          <p:nvPr/>
        </p:nvSpPr>
        <p:spPr>
          <a:xfrm>
            <a:off x="673178" y="1343019"/>
            <a:ext cx="806130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Met anonimiseer weet je alleen nog zelf (in je hoofd) om wie het gaat. Bij pseudonimiseren heb je ergens vastgelegd wie bij de pseudoniem hoort. </a:t>
            </a:r>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Opties voor het anoniem werken.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52"/>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4" name="Google Shape;604;p52"/>
          <p:cNvSpPr txBox="1"/>
          <p:nvPr/>
        </p:nvSpPr>
        <p:spPr>
          <a:xfrm>
            <a:off x="393621" y="179514"/>
            <a:ext cx="442595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Anonimiseer / pseudoniem</a:t>
            </a:r>
            <a:endParaRPr sz="3000">
              <a:solidFill>
                <a:schemeClr val="lt1"/>
              </a:solidFill>
              <a:latin typeface="Calibri"/>
              <a:ea typeface="Calibri"/>
              <a:cs typeface="Calibri"/>
              <a:sym typeface="Calibri"/>
            </a:endParaRPr>
          </a:p>
        </p:txBody>
      </p:sp>
      <p:pic>
        <p:nvPicPr>
          <p:cNvPr id="605" name="Google Shape;605;p52"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606" name="Google Shape;606;p52" descr="Afbeelding met tekst, Rechthoek, huisnummerbord&#10;&#10;Door AI gegenereerde inhoud is mogelijk onjuist."/>
          <p:cNvPicPr preferRelativeResize="0"/>
          <p:nvPr/>
        </p:nvPicPr>
        <p:blipFill rotWithShape="1">
          <a:blip r:embed="rId6">
            <a:alphaModFix/>
          </a:blip>
          <a:srcRect/>
          <a:stretch/>
        </p:blipFill>
        <p:spPr>
          <a:xfrm>
            <a:off x="6978611" y="6178155"/>
            <a:ext cx="2037833" cy="544392"/>
          </a:xfrm>
          <a:prstGeom prst="rect">
            <a:avLst/>
          </a:prstGeom>
          <a:noFill/>
          <a:ln>
            <a:noFill/>
          </a:ln>
        </p:spPr>
      </p:pic>
      <p:graphicFrame>
        <p:nvGraphicFramePr>
          <p:cNvPr id="607" name="Google Shape;607;p52"/>
          <p:cNvGraphicFramePr/>
          <p:nvPr/>
        </p:nvGraphicFramePr>
        <p:xfrm>
          <a:off x="457200" y="2680557"/>
          <a:ext cx="3000000" cy="3000000"/>
        </p:xfrm>
        <a:graphic>
          <a:graphicData uri="http://schemas.openxmlformats.org/drawingml/2006/table">
            <a:tbl>
              <a:tblPr firstRow="1" firstCol="1" bandRow="1">
                <a:noFill/>
                <a:tableStyleId>{0226177A-0728-4835-AFCD-8F69581D995B}</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52400">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Tool</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Type</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Toepassing</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Voordelen</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0"/>
                  </a:ext>
                </a:extLst>
              </a:tr>
              <a:tr h="152400">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Excel / Google Sheets</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Handmatig</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Kleine datasets, basisvervanging</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Eenvoudig, laagdrempelig</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1"/>
                  </a:ext>
                </a:extLst>
              </a:tr>
              <a:tr h="152400">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ARX</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Desktop (Java)</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Statistische anonimisering (k-anonimiteit, etc.)</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Krachtige methodes, risicoanalyse</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2"/>
                  </a:ext>
                </a:extLst>
              </a:tr>
              <a:tr h="152400">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Amnesia</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Web-based (gratis)</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Data generalisatie &amp; suppressie</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Gebruiksvriendelijk, exportmogelijkheden</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3"/>
                  </a:ext>
                </a:extLst>
              </a:tr>
              <a:tr h="152400">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Python (Faker, Pandas)</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Programmeertaal</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Grotere of geautomatiseerde datasets</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Flexibel, geschikt voor AI &amp; synthetische data</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4"/>
                  </a:ext>
                </a:extLst>
              </a:tr>
              <a:tr h="152400">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sdcMicro (R)</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R-pakket</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Statistische gegevens, o.a. surveys</a:t>
                      </a:r>
                      <a:endParaRPr sz="1200" u="none" strike="noStrike" cap="none">
                        <a:latin typeface="Arial"/>
                        <a:ea typeface="Arial"/>
                        <a:cs typeface="Arial"/>
                        <a:sym typeface="Arial"/>
                      </a:endParaRPr>
                    </a:p>
                  </a:txBody>
                  <a:tcPr marL="9525" marR="9525" marT="9525" marB="9525" anchor="ctr"/>
                </a:tc>
                <a:tc>
                  <a:txBody>
                    <a:bodyPr/>
                    <a:lstStyle/>
                    <a:p>
                      <a:pPr marL="0" marR="0" lvl="0" indent="0" algn="l" rtl="0">
                        <a:lnSpc>
                          <a:spcPct val="115000"/>
                        </a:lnSpc>
                        <a:spcBef>
                          <a:spcPts val="0"/>
                        </a:spcBef>
                        <a:spcAft>
                          <a:spcPts val="0"/>
                        </a:spcAft>
                        <a:buClr>
                          <a:schemeClr val="dk1"/>
                        </a:buClr>
                        <a:buSzPts val="1200"/>
                        <a:buFont typeface="Calibri"/>
                        <a:buNone/>
                      </a:pPr>
                      <a:r>
                        <a:rPr lang="nl-NL" sz="1200" u="none" strike="noStrike" cap="none"/>
                        <a:t>Wetenschappelijk onderbouwd, veel opties</a:t>
                      </a:r>
                      <a:endParaRPr sz="1200" u="none" strike="noStrike" cap="none">
                        <a:latin typeface="Arial"/>
                        <a:ea typeface="Arial"/>
                        <a:cs typeface="Arial"/>
                        <a:sym typeface="Arial"/>
                      </a:endParaRPr>
                    </a:p>
                  </a:txBody>
                  <a:tcPr marL="9525" marR="9525" marT="9525" marB="95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53"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13" name="Google Shape;613;p53"/>
          <p:cNvSpPr txBox="1"/>
          <p:nvPr/>
        </p:nvSpPr>
        <p:spPr>
          <a:xfrm>
            <a:off x="673178" y="1343019"/>
            <a:ext cx="8061306"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Het meest effectief om AI aan banden te leggen is een beveiliging die ingrijpt en niet afhankelijk is van medewerkersgedrag.</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Browser-plugins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Dit is een beveiligingsfunctie die wordt geïnstalleerd in de browsers (zoals Chrome of Edge) voor het monitoren of beperken van het delen van gegevens. Bijvoorbeeld een detectie als een medewerker tekst invoert op een website zoals ChatGPT en waarschuwt als dit gevoelige informatie lijkt te bevatten. Dit is snel te implementeren en vrij goedkoop.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53"/>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5" name="Google Shape;615;p53"/>
          <p:cNvSpPr txBox="1"/>
          <p:nvPr/>
        </p:nvSpPr>
        <p:spPr>
          <a:xfrm>
            <a:off x="393621" y="179514"/>
            <a:ext cx="418403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Gebruik van AI begrenzen</a:t>
            </a:r>
            <a:endParaRPr sz="3000">
              <a:solidFill>
                <a:schemeClr val="lt1"/>
              </a:solidFill>
              <a:latin typeface="Calibri"/>
              <a:ea typeface="Calibri"/>
              <a:cs typeface="Calibri"/>
              <a:sym typeface="Calibri"/>
            </a:endParaRPr>
          </a:p>
        </p:txBody>
      </p:sp>
      <p:pic>
        <p:nvPicPr>
          <p:cNvPr id="616" name="Google Shape;616;p53"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617" name="Google Shape;617;p53"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54"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23" name="Google Shape;623;p54"/>
          <p:cNvSpPr txBox="1"/>
          <p:nvPr/>
        </p:nvSpPr>
        <p:spPr>
          <a:xfrm>
            <a:off x="673178" y="1343019"/>
            <a:ext cx="8061306"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Het meest effectief om AI aan banden te leggen is een beveiliging die ingrijpt en niet afhankelijk is van medewerkersgedrag.</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DLP-systemen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Een Data Loss Prevention voorkomt dat gevoelige informatie een organisatie verlaat door actief te scannen op patronen zoals creditcardnummers, namen, BSN’s of vertrouwelijke documenten. Geeft een melding of blokkeert een sessie. Dit wordt toegepast op het hele IT-systeem (met patroonherkenning en niet alleen de browser) en geeft veel ruimte voor maatwerk in de beschermingsinstellingen.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624" name="Google Shape;624;p54"/>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54"/>
          <p:cNvSpPr txBox="1"/>
          <p:nvPr/>
        </p:nvSpPr>
        <p:spPr>
          <a:xfrm>
            <a:off x="393621" y="179514"/>
            <a:ext cx="418403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Gebruik van AI begrenzen</a:t>
            </a:r>
            <a:endParaRPr sz="3000">
              <a:solidFill>
                <a:schemeClr val="lt1"/>
              </a:solidFill>
              <a:latin typeface="Calibri"/>
              <a:ea typeface="Calibri"/>
              <a:cs typeface="Calibri"/>
              <a:sym typeface="Calibri"/>
            </a:endParaRPr>
          </a:p>
        </p:txBody>
      </p:sp>
      <p:pic>
        <p:nvPicPr>
          <p:cNvPr id="626" name="Google Shape;626;p54"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627" name="Google Shape;627;p54"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55"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33" name="Google Shape;633;p55"/>
          <p:cNvSpPr txBox="1"/>
          <p:nvPr/>
        </p:nvSpPr>
        <p:spPr>
          <a:xfrm>
            <a:off x="673178" y="1343019"/>
            <a:ext cx="806130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Het meest effectief om AI aan banden te leggen is een beveiliging die ingrijpt en niet afhankelijk is van medewerkersgedrag.</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Enterprise governance bij AI-tools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Dit is AI binnen een zakelijke IT-omgeving, dus gebruik op een veilige, beheersbare en conforme manier. Voorbeeld: Microsoft Copilot met tenant control. In dat geval kunnen alleen gebruikers binnen de organisatie de AI gebruiken, blijft gebruik binnen de Microsoft 365-omgeving, zonder gebruik voor modeltraining, met mogelijkheid om logging, beleid en toegangscontrole. Opslag binnen EU (Ierland)</a:t>
            </a:r>
            <a:endParaRPr/>
          </a:p>
        </p:txBody>
      </p:sp>
      <p:sp>
        <p:nvSpPr>
          <p:cNvPr id="634" name="Google Shape;634;p55"/>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5" name="Google Shape;635;p55"/>
          <p:cNvSpPr txBox="1"/>
          <p:nvPr/>
        </p:nvSpPr>
        <p:spPr>
          <a:xfrm>
            <a:off x="393621" y="179514"/>
            <a:ext cx="418403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Gebruik van AI begrenzen</a:t>
            </a:r>
            <a:endParaRPr sz="3000">
              <a:solidFill>
                <a:schemeClr val="lt1"/>
              </a:solidFill>
              <a:latin typeface="Calibri"/>
              <a:ea typeface="Calibri"/>
              <a:cs typeface="Calibri"/>
              <a:sym typeface="Calibri"/>
            </a:endParaRPr>
          </a:p>
        </p:txBody>
      </p:sp>
      <p:pic>
        <p:nvPicPr>
          <p:cNvPr id="636" name="Google Shape;636;p55"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637" name="Google Shape;637;p55" descr="Afbeelding met kleding, helm, hoofdtooi, Persoonlijke beschermmiddelen&#10;&#10;Door AI gegenereerde inhoud is mogelijk onjuist."/>
          <p:cNvPicPr preferRelativeResize="0"/>
          <p:nvPr/>
        </p:nvPicPr>
        <p:blipFill rotWithShape="1">
          <a:blip r:embed="rId6">
            <a:alphaModFix/>
          </a:blip>
          <a:srcRect/>
          <a:stretch/>
        </p:blipFill>
        <p:spPr>
          <a:xfrm>
            <a:off x="7867766" y="5766890"/>
            <a:ext cx="1091109" cy="109110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56"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44" name="Google Shape;644;p56"/>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56"/>
          <p:cNvSpPr txBox="1"/>
          <p:nvPr/>
        </p:nvSpPr>
        <p:spPr>
          <a:xfrm>
            <a:off x="393621" y="179514"/>
            <a:ext cx="489031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Oplossingsproces in 5 stappen</a:t>
            </a:r>
            <a:endParaRPr sz="3000">
              <a:solidFill>
                <a:schemeClr val="lt1"/>
              </a:solidFill>
              <a:latin typeface="Calibri"/>
              <a:ea typeface="Calibri"/>
              <a:cs typeface="Calibri"/>
              <a:sym typeface="Calibri"/>
            </a:endParaRPr>
          </a:p>
        </p:txBody>
      </p:sp>
      <p:pic>
        <p:nvPicPr>
          <p:cNvPr id="646" name="Google Shape;646;p56" descr="Afbeelding met stilstaand, punaise, nagel, overdekt&#10;&#10;Door AI gegenereerde inhoud is mogelijk onjuist."/>
          <p:cNvPicPr preferRelativeResize="0"/>
          <p:nvPr/>
        </p:nvPicPr>
        <p:blipFill rotWithShape="1">
          <a:blip r:embed="rId4">
            <a:alphaModFix/>
          </a:blip>
          <a:srcRect/>
          <a:stretch/>
        </p:blipFill>
        <p:spPr>
          <a:xfrm>
            <a:off x="65538" y="1332706"/>
            <a:ext cx="506663" cy="436097"/>
          </a:xfrm>
          <a:prstGeom prst="rect">
            <a:avLst/>
          </a:prstGeom>
          <a:noFill/>
          <a:ln>
            <a:noFill/>
          </a:ln>
        </p:spPr>
      </p:pic>
      <p:pic>
        <p:nvPicPr>
          <p:cNvPr id="647" name="Google Shape;647;p56" descr="Afbeelding met kleding, helm, hoofdtooi, Persoonlijke beschermmiddelen&#10;&#10;Door AI gegenereerde inhoud is mogelijk onjuist."/>
          <p:cNvPicPr preferRelativeResize="0"/>
          <p:nvPr/>
        </p:nvPicPr>
        <p:blipFill rotWithShape="1">
          <a:blip r:embed="rId5">
            <a:alphaModFix/>
          </a:blip>
          <a:srcRect/>
          <a:stretch/>
        </p:blipFill>
        <p:spPr>
          <a:xfrm>
            <a:off x="7867766" y="5766890"/>
            <a:ext cx="1091109" cy="1091109"/>
          </a:xfrm>
          <a:prstGeom prst="rect">
            <a:avLst/>
          </a:prstGeom>
          <a:noFill/>
          <a:ln>
            <a:noFill/>
          </a:ln>
        </p:spPr>
      </p:pic>
      <p:sp>
        <p:nvSpPr>
          <p:cNvPr id="648" name="Google Shape;648;p56"/>
          <p:cNvSpPr txBox="1"/>
          <p:nvPr/>
        </p:nvSpPr>
        <p:spPr>
          <a:xfrm>
            <a:off x="689073" y="1332706"/>
            <a:ext cx="7991939"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Het denkproces naar een oplossing: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Doortastend</a:t>
            </a:r>
            <a:r>
              <a:rPr lang="nl-NL" sz="1800">
                <a:solidFill>
                  <a:schemeClr val="dk1"/>
                </a:solidFill>
                <a:latin typeface="Calibri"/>
                <a:ea typeface="Calibri"/>
                <a:cs typeface="Calibri"/>
                <a:sym typeface="Calibri"/>
              </a:rPr>
              <a:t> – analyseren en </a:t>
            </a:r>
            <a:r>
              <a:rPr lang="nl-NL" sz="1800" i="1">
                <a:solidFill>
                  <a:schemeClr val="dk1"/>
                </a:solidFill>
                <a:latin typeface="Calibri"/>
                <a:ea typeface="Calibri"/>
                <a:cs typeface="Calibri"/>
                <a:sym typeface="Calibri"/>
              </a:rPr>
              <a:t>bepalen waar je wilt uitkomen</a:t>
            </a: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Doeltreffend</a:t>
            </a:r>
            <a:r>
              <a:rPr lang="nl-NL" sz="1800">
                <a:solidFill>
                  <a:schemeClr val="dk1"/>
                </a:solidFill>
                <a:latin typeface="Calibri"/>
                <a:ea typeface="Calibri"/>
                <a:cs typeface="Calibri"/>
                <a:sym typeface="Calibri"/>
              </a:rPr>
              <a:t> – </a:t>
            </a:r>
            <a:r>
              <a:rPr lang="nl-NL" sz="1800" i="1">
                <a:solidFill>
                  <a:schemeClr val="dk1"/>
                </a:solidFill>
                <a:latin typeface="Calibri"/>
                <a:ea typeface="Calibri"/>
                <a:cs typeface="Calibri"/>
                <a:sym typeface="Calibri"/>
              </a:rPr>
              <a:t>de aanpak verkennen</a:t>
            </a: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Kritisch</a:t>
            </a:r>
            <a:r>
              <a:rPr lang="nl-NL" sz="1800">
                <a:solidFill>
                  <a:schemeClr val="dk1"/>
                </a:solidFill>
                <a:latin typeface="Calibri"/>
                <a:ea typeface="Calibri"/>
                <a:cs typeface="Calibri"/>
                <a:sym typeface="Calibri"/>
              </a:rPr>
              <a:t> – </a:t>
            </a:r>
            <a:r>
              <a:rPr lang="nl-NL" sz="1800" i="1">
                <a:solidFill>
                  <a:schemeClr val="dk1"/>
                </a:solidFill>
                <a:latin typeface="Calibri"/>
                <a:ea typeface="Calibri"/>
                <a:cs typeface="Calibri"/>
                <a:sym typeface="Calibri"/>
              </a:rPr>
              <a:t>een aanpak toetsen en een keuze maken</a:t>
            </a: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Integreren</a:t>
            </a:r>
            <a:r>
              <a:rPr lang="nl-NL" sz="1800">
                <a:solidFill>
                  <a:schemeClr val="dk1"/>
                </a:solidFill>
                <a:latin typeface="Calibri"/>
                <a:ea typeface="Calibri"/>
                <a:cs typeface="Calibri"/>
                <a:sym typeface="Calibri"/>
              </a:rPr>
              <a:t> – </a:t>
            </a:r>
            <a:r>
              <a:rPr lang="nl-NL" sz="1800" i="1">
                <a:solidFill>
                  <a:schemeClr val="dk1"/>
                </a:solidFill>
                <a:latin typeface="Calibri"/>
                <a:ea typeface="Calibri"/>
                <a:cs typeface="Calibri"/>
                <a:sym typeface="Calibri"/>
              </a:rPr>
              <a:t>van alle onderdelen voor een succesvolle aanpak</a:t>
            </a: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nl-NL" sz="1800" b="1">
                <a:solidFill>
                  <a:schemeClr val="dk1"/>
                </a:solidFill>
                <a:latin typeface="Calibri"/>
                <a:ea typeface="Calibri"/>
                <a:cs typeface="Calibri"/>
                <a:sym typeface="Calibri"/>
              </a:rPr>
              <a:t>Verbindend</a:t>
            </a:r>
            <a:r>
              <a:rPr lang="nl-NL" sz="1800">
                <a:solidFill>
                  <a:schemeClr val="dk1"/>
                </a:solidFill>
                <a:latin typeface="Calibri"/>
                <a:ea typeface="Calibri"/>
                <a:cs typeface="Calibri"/>
                <a:sym typeface="Calibri"/>
              </a:rPr>
              <a:t> – </a:t>
            </a:r>
            <a:r>
              <a:rPr lang="nl-NL" sz="1800" i="1">
                <a:solidFill>
                  <a:schemeClr val="dk1"/>
                </a:solidFill>
                <a:latin typeface="Calibri"/>
                <a:ea typeface="Calibri"/>
                <a:cs typeface="Calibri"/>
                <a:sym typeface="Calibri"/>
              </a:rPr>
              <a:t>communiceren en het vertrouwen verdienen</a:t>
            </a:r>
            <a:endParaRPr/>
          </a:p>
          <a:p>
            <a:pPr marL="342900" marR="0" lvl="0" indent="-228600" algn="l" rtl="0">
              <a:spcBef>
                <a:spcPts val="0"/>
              </a:spcBef>
              <a:spcAft>
                <a:spcPts val="0"/>
              </a:spcAft>
              <a:buClr>
                <a:schemeClr val="dk1"/>
              </a:buClr>
              <a:buSzPts val="1800"/>
              <a:buFont typeface="Calibri"/>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nl-NL" sz="1800" i="1">
                <a:solidFill>
                  <a:schemeClr val="dk1"/>
                </a:solidFill>
                <a:latin typeface="Calibri"/>
                <a:ea typeface="Calibri"/>
                <a:cs typeface="Calibri"/>
                <a:sym typeface="Calibri"/>
              </a:rPr>
              <a:t>Z.o.z. </a:t>
            </a:r>
            <a:endParaRPr sz="18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57"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55" name="Google Shape;655;p57"/>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6" name="Google Shape;656;p57"/>
          <p:cNvSpPr txBox="1"/>
          <p:nvPr/>
        </p:nvSpPr>
        <p:spPr>
          <a:xfrm>
            <a:off x="393621" y="179514"/>
            <a:ext cx="489031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Oplossingsproces in 5 stappen</a:t>
            </a:r>
            <a:endParaRPr sz="3000">
              <a:solidFill>
                <a:schemeClr val="lt1"/>
              </a:solidFill>
              <a:latin typeface="Calibri"/>
              <a:ea typeface="Calibri"/>
              <a:cs typeface="Calibri"/>
              <a:sym typeface="Calibri"/>
            </a:endParaRPr>
          </a:p>
        </p:txBody>
      </p:sp>
      <p:pic>
        <p:nvPicPr>
          <p:cNvPr id="657" name="Google Shape;657;p57" descr="Afbeelding met stilstaand, punaise, nagel, overdekt&#10;&#10;Door AI gegenereerde inhoud is mogelijk onjuist."/>
          <p:cNvPicPr preferRelativeResize="0"/>
          <p:nvPr/>
        </p:nvPicPr>
        <p:blipFill rotWithShape="1">
          <a:blip r:embed="rId4">
            <a:alphaModFix/>
          </a:blip>
          <a:srcRect/>
          <a:stretch/>
        </p:blipFill>
        <p:spPr>
          <a:xfrm>
            <a:off x="65538" y="1332706"/>
            <a:ext cx="506663" cy="436097"/>
          </a:xfrm>
          <a:prstGeom prst="rect">
            <a:avLst/>
          </a:prstGeom>
          <a:noFill/>
          <a:ln>
            <a:noFill/>
          </a:ln>
        </p:spPr>
      </p:pic>
      <p:pic>
        <p:nvPicPr>
          <p:cNvPr id="658" name="Google Shape;658;p57" descr="Afbeelding met kleding, helm, hoofdtooi, Persoonlijke beschermmiddelen&#10;&#10;Door AI gegenereerde inhoud is mogelijk onjuist."/>
          <p:cNvPicPr preferRelativeResize="0"/>
          <p:nvPr/>
        </p:nvPicPr>
        <p:blipFill rotWithShape="1">
          <a:blip r:embed="rId5">
            <a:alphaModFix/>
          </a:blip>
          <a:srcRect/>
          <a:stretch/>
        </p:blipFill>
        <p:spPr>
          <a:xfrm>
            <a:off x="7867766" y="5766890"/>
            <a:ext cx="1091109" cy="1091109"/>
          </a:xfrm>
          <a:prstGeom prst="rect">
            <a:avLst/>
          </a:prstGeom>
          <a:noFill/>
          <a:ln>
            <a:noFill/>
          </a:ln>
        </p:spPr>
      </p:pic>
      <p:sp>
        <p:nvSpPr>
          <p:cNvPr id="659" name="Google Shape;659;p57"/>
          <p:cNvSpPr txBox="1"/>
          <p:nvPr/>
        </p:nvSpPr>
        <p:spPr>
          <a:xfrm>
            <a:off x="689073" y="1332706"/>
            <a:ext cx="7991939"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Een voorbeeld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Je trein is uitgevallen en je komt daardoor te laat op een afspraak (analyseren), je kan wachten op de volgende trein maar dat is onzeker en mogelijk is het beter om de bus of je auto te nemen (de aanpak verkennen), de bus valt af en je neemt de auto (kritisch toetsen) en terwijl je terug naar huis loopt om de auto te pakken denk je na wat je nu allemaal nodig hebt (een snelle route en een parkeerplaats) en ondertussen bel je met je afspraak en leg je de situatie uit en vraag je of je op die locatie kunt parkeren om tijd te winnen (verbindend).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Als het gaat om complexe problemen kun je veel bereiken door deze stappen bewust te doorlopen. Hoe complexer het probleem, des te meer doordacht is de aanpak die nodig is.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58"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66" name="Google Shape;666;p58"/>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58"/>
          <p:cNvSpPr txBox="1"/>
          <p:nvPr/>
        </p:nvSpPr>
        <p:spPr>
          <a:xfrm>
            <a:off x="393621" y="179514"/>
            <a:ext cx="195899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Normkader</a:t>
            </a:r>
            <a:endParaRPr sz="3000">
              <a:solidFill>
                <a:schemeClr val="lt1"/>
              </a:solidFill>
              <a:latin typeface="Calibri"/>
              <a:ea typeface="Calibri"/>
              <a:cs typeface="Calibri"/>
              <a:sym typeface="Calibri"/>
            </a:endParaRPr>
          </a:p>
        </p:txBody>
      </p:sp>
      <p:pic>
        <p:nvPicPr>
          <p:cNvPr id="668" name="Google Shape;668;p58" descr="Afbeelding met stilstaand, punaise, nagel, overdekt&#10;&#10;Door AI gegenereerde inhoud is mogelijk onjuist."/>
          <p:cNvPicPr preferRelativeResize="0"/>
          <p:nvPr/>
        </p:nvPicPr>
        <p:blipFill rotWithShape="1">
          <a:blip r:embed="rId4">
            <a:alphaModFix/>
          </a:blip>
          <a:srcRect/>
          <a:stretch/>
        </p:blipFill>
        <p:spPr>
          <a:xfrm>
            <a:off x="65538" y="1332706"/>
            <a:ext cx="506663" cy="436097"/>
          </a:xfrm>
          <a:prstGeom prst="rect">
            <a:avLst/>
          </a:prstGeom>
          <a:noFill/>
          <a:ln>
            <a:noFill/>
          </a:ln>
        </p:spPr>
      </p:pic>
      <p:pic>
        <p:nvPicPr>
          <p:cNvPr id="669" name="Google Shape;669;p58" descr="Afbeelding met kleding, helm, hoofdtooi, Persoonlijke beschermmiddelen&#10;&#10;Door AI gegenereerde inhoud is mogelijk onjuist."/>
          <p:cNvPicPr preferRelativeResize="0"/>
          <p:nvPr/>
        </p:nvPicPr>
        <p:blipFill rotWithShape="1">
          <a:blip r:embed="rId5">
            <a:alphaModFix/>
          </a:blip>
          <a:srcRect/>
          <a:stretch/>
        </p:blipFill>
        <p:spPr>
          <a:xfrm>
            <a:off x="7867766" y="5766890"/>
            <a:ext cx="1091109" cy="1091109"/>
          </a:xfrm>
          <a:prstGeom prst="rect">
            <a:avLst/>
          </a:prstGeom>
          <a:noFill/>
          <a:ln>
            <a:noFill/>
          </a:ln>
        </p:spPr>
      </p:pic>
      <p:sp>
        <p:nvSpPr>
          <p:cNvPr id="670" name="Google Shape;670;p58"/>
          <p:cNvSpPr txBox="1"/>
          <p:nvPr/>
        </p:nvSpPr>
        <p:spPr>
          <a:xfrm>
            <a:off x="683340" y="1257076"/>
            <a:ext cx="7343703"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Je eigen normkader als richtlijn voor AI</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Een normkader geeft houvast voor toekomstige vraagstukken. Het is belangrijk om zicht te hebben op onderstaande drie thema’s: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Werkgeversvisie </a:t>
            </a:r>
            <a:r>
              <a:rPr lang="nl-NL" sz="1800">
                <a:solidFill>
                  <a:schemeClr val="dk1"/>
                </a:solidFill>
                <a:latin typeface="Calibri"/>
                <a:ea typeface="Calibri"/>
                <a:cs typeface="Calibri"/>
                <a:sym typeface="Calibri"/>
              </a:rPr>
              <a:t>- Wat voor soort werksituatie wens je en wat voor soort werkgever wil je zijn?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Stakeholders – </a:t>
            </a:r>
            <a:r>
              <a:rPr lang="nl-NL" sz="1800">
                <a:solidFill>
                  <a:schemeClr val="dk1"/>
                </a:solidFill>
                <a:latin typeface="Calibri"/>
                <a:ea typeface="Calibri"/>
                <a:cs typeface="Calibri"/>
                <a:sym typeface="Calibri"/>
              </a:rPr>
              <a:t>welke partijen zijn belangrijk (in HR-vraagstukken), zowel intern als extern. Wat zijn hun verwachtingen?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Governance – </a:t>
            </a:r>
            <a:r>
              <a:rPr lang="nl-NL" sz="1800">
                <a:solidFill>
                  <a:schemeClr val="dk1"/>
                </a:solidFill>
                <a:latin typeface="Calibri"/>
                <a:ea typeface="Calibri"/>
                <a:cs typeface="Calibri"/>
                <a:sym typeface="Calibri"/>
              </a:rPr>
              <a:t>het gaat om ‘goed bestuur’ en dat je van elkaar weet wat je belangrijk vindt in hoe en waarom beslissingen worden genomen.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59"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677" name="Google Shape;677;p59"/>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59"/>
          <p:cNvSpPr txBox="1"/>
          <p:nvPr/>
        </p:nvSpPr>
        <p:spPr>
          <a:xfrm>
            <a:off x="393621" y="179514"/>
            <a:ext cx="77617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End</a:t>
            </a:r>
            <a:endParaRPr sz="3000">
              <a:solidFill>
                <a:schemeClr val="lt1"/>
              </a:solidFill>
              <a:latin typeface="Calibri"/>
              <a:ea typeface="Calibri"/>
              <a:cs typeface="Calibri"/>
              <a:sym typeface="Calibri"/>
            </a:endParaRPr>
          </a:p>
        </p:txBody>
      </p:sp>
      <p:pic>
        <p:nvPicPr>
          <p:cNvPr id="679" name="Google Shape;679;p59" descr="Afbeelding met stilstaand, punaise, nagel, overdekt&#10;&#10;Door AI gegenereerde inhoud is mogelijk onjuist."/>
          <p:cNvPicPr preferRelativeResize="0"/>
          <p:nvPr/>
        </p:nvPicPr>
        <p:blipFill rotWithShape="1">
          <a:blip r:embed="rId4">
            <a:alphaModFix/>
          </a:blip>
          <a:srcRect/>
          <a:stretch/>
        </p:blipFill>
        <p:spPr>
          <a:xfrm>
            <a:off x="65538" y="1332706"/>
            <a:ext cx="506663" cy="436097"/>
          </a:xfrm>
          <a:prstGeom prst="rect">
            <a:avLst/>
          </a:prstGeom>
          <a:noFill/>
          <a:ln>
            <a:noFill/>
          </a:ln>
        </p:spPr>
      </p:pic>
      <p:pic>
        <p:nvPicPr>
          <p:cNvPr id="680" name="Google Shape;680;p59" descr="Afbeelding met kleding, helm, hoofdtooi, Persoonlijke beschermmiddelen&#10;&#10;Door AI gegenereerde inhoud is mogelijk onjuist."/>
          <p:cNvPicPr preferRelativeResize="0"/>
          <p:nvPr/>
        </p:nvPicPr>
        <p:blipFill rotWithShape="1">
          <a:blip r:embed="rId5">
            <a:alphaModFix/>
          </a:blip>
          <a:srcRect/>
          <a:stretch/>
        </p:blipFill>
        <p:spPr>
          <a:xfrm>
            <a:off x="7867766" y="5766890"/>
            <a:ext cx="1091109" cy="1091109"/>
          </a:xfrm>
          <a:prstGeom prst="rect">
            <a:avLst/>
          </a:prstGeom>
          <a:noFill/>
          <a:ln>
            <a:noFill/>
          </a:ln>
        </p:spPr>
      </p:pic>
      <p:sp>
        <p:nvSpPr>
          <p:cNvPr id="681" name="Google Shape;681;p59"/>
          <p:cNvSpPr txBox="1"/>
          <p:nvPr/>
        </p:nvSpPr>
        <p:spPr>
          <a:xfrm>
            <a:off x="2251710" y="2482334"/>
            <a:ext cx="45948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2"/>
                </a:solidFill>
                <a:latin typeface="Calibri"/>
                <a:ea typeface="Calibri"/>
                <a:cs typeface="Calibri"/>
                <a:sym typeface="Calibri"/>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42" name="Google Shape;142;p6"/>
          <p:cNvSpPr txBox="1"/>
          <p:nvPr/>
        </p:nvSpPr>
        <p:spPr>
          <a:xfrm>
            <a:off x="639519" y="1350699"/>
            <a:ext cx="8061300" cy="344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AI komt in meerdere vormen voor en de voornaamste zijn (nu):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1. Generatieve AI –</a:t>
            </a:r>
            <a:r>
              <a:rPr lang="nl-NL" sz="1800">
                <a:solidFill>
                  <a:schemeClr val="dk1"/>
                </a:solidFill>
                <a:latin typeface="Calibri"/>
                <a:ea typeface="Calibri"/>
                <a:cs typeface="Calibri"/>
                <a:sym typeface="Calibri"/>
              </a:rPr>
              <a:t> Gaat op basis van bestaande informatie iets nieuws maken, bijvoorbeeld tekst, beeld, muziek of een programmeercode. De tools ChagGPT, Gemini en Copilot vallen onder deze vorm van AI.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2. Machine Learning –</a:t>
            </a:r>
            <a:r>
              <a:rPr lang="nl-NL" sz="1800">
                <a:solidFill>
                  <a:schemeClr val="dk1"/>
                </a:solidFill>
                <a:latin typeface="Calibri"/>
                <a:ea typeface="Calibri"/>
                <a:cs typeface="Calibri"/>
                <a:sym typeface="Calibri"/>
              </a:rPr>
              <a:t> Op grond van data patronen herkennen en voorspellingen doen of keuzes maken. Bijvoorbeeld Netflix en Spotify die voorstellen doen op grond van eerder gebruik. Bij meer ingewikkelde systemen wordt het deep learning genoemd waarbij complexe patronen worden herkent (zelfrijdende auto’s). Deze vorm van AI is onderdeel van het gebruik van diensten en producten.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2000">
                <a:solidFill>
                  <a:schemeClr val="dk1"/>
                </a:solidFill>
                <a:latin typeface="Calibri"/>
                <a:ea typeface="Calibri"/>
                <a:cs typeface="Calibri"/>
                <a:sym typeface="Calibri"/>
              </a:rPr>
              <a:t>z.o.z.</a:t>
            </a:r>
            <a:endParaRPr sz="1800">
              <a:solidFill>
                <a:schemeClr val="dk1"/>
              </a:solidFill>
              <a:latin typeface="Calibri"/>
              <a:ea typeface="Calibri"/>
              <a:cs typeface="Calibri"/>
              <a:sym typeface="Calibri"/>
            </a:endParaRPr>
          </a:p>
        </p:txBody>
      </p:sp>
      <p:sp>
        <p:nvSpPr>
          <p:cNvPr id="143" name="Google Shape;143;p6"/>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
          <p:cNvSpPr txBox="1"/>
          <p:nvPr/>
        </p:nvSpPr>
        <p:spPr>
          <a:xfrm>
            <a:off x="393621" y="179514"/>
            <a:ext cx="46076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Verschillende vormen van AI</a:t>
            </a:r>
            <a:endParaRPr sz="3000">
              <a:solidFill>
                <a:schemeClr val="lt1"/>
              </a:solidFill>
              <a:latin typeface="Calibri"/>
              <a:ea typeface="Calibri"/>
              <a:cs typeface="Calibri"/>
              <a:sym typeface="Calibri"/>
            </a:endParaRPr>
          </a:p>
        </p:txBody>
      </p:sp>
      <p:pic>
        <p:nvPicPr>
          <p:cNvPr id="145" name="Google Shape;145;p6"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146" name="Google Shape;146;p6"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52" name="Google Shape;152;p7"/>
          <p:cNvSpPr txBox="1"/>
          <p:nvPr/>
        </p:nvSpPr>
        <p:spPr>
          <a:xfrm>
            <a:off x="639519" y="1350699"/>
            <a:ext cx="80613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AI komt in meerdere vormen voor en de voornaamste zijn (nu):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1. Generatieve AI –</a:t>
            </a:r>
            <a:r>
              <a:rPr lang="nl-NL" sz="1800">
                <a:solidFill>
                  <a:schemeClr val="dk1"/>
                </a:solidFill>
                <a:latin typeface="Calibri"/>
                <a:ea typeface="Calibri"/>
                <a:cs typeface="Calibri"/>
                <a:sym typeface="Calibri"/>
              </a:rPr>
              <a:t> Gaat op basis van bestaande informatie iets nieuws maken, bijvoorbeeld tekst, beeld, muziek of een programmeercode. De tools ChagGPT, Gemini en  Copilot vallen onder deze vorm van AI.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2. Machine Learning –</a:t>
            </a:r>
            <a:r>
              <a:rPr lang="nl-NL" sz="1800">
                <a:solidFill>
                  <a:schemeClr val="dk1"/>
                </a:solidFill>
                <a:latin typeface="Calibri"/>
                <a:ea typeface="Calibri"/>
                <a:cs typeface="Calibri"/>
                <a:sym typeface="Calibri"/>
              </a:rPr>
              <a:t> Op grond van data patronen herkennen en voorspellingen doen of keuzes maken. Bijvoorbeeld Netflix en Spotify die voorstellen doen op grond van eerder gebruik. Bij meer ingewikkelde systemen wordt het deep learning genoemd waarbij complexe patronen worden herkent (zelfrijdende auto’s). Deze vorm van AI is onderdeel van het gebruik van diensten en producten.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3. Neurale netwerken –</a:t>
            </a:r>
            <a:r>
              <a:rPr lang="nl-NL" sz="1800">
                <a:solidFill>
                  <a:schemeClr val="dk1"/>
                </a:solidFill>
                <a:latin typeface="Calibri"/>
                <a:ea typeface="Calibri"/>
                <a:cs typeface="Calibri"/>
                <a:sym typeface="Calibri"/>
              </a:rPr>
              <a:t> hersensimulatoren die meerdere lagen van de ‘hersenen’ laten samenwerken om complexe taken op te lossen, zoals beeld- en spraakherkenning. Dit is bijvoorbeeld het ontgrendelen van je telefoon aan de hand van je gezicht. Dus ook een vorm van AI als deel van het dagelijkse leven.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7"/>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
          <p:cNvSpPr txBox="1"/>
          <p:nvPr/>
        </p:nvSpPr>
        <p:spPr>
          <a:xfrm>
            <a:off x="393621" y="179514"/>
            <a:ext cx="46076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Verschillende vormen van AI</a:t>
            </a:r>
            <a:endParaRPr sz="3000">
              <a:solidFill>
                <a:schemeClr val="lt1"/>
              </a:solidFill>
              <a:latin typeface="Calibri"/>
              <a:ea typeface="Calibri"/>
              <a:cs typeface="Calibri"/>
              <a:sym typeface="Calibri"/>
            </a:endParaRPr>
          </a:p>
        </p:txBody>
      </p:sp>
      <p:pic>
        <p:nvPicPr>
          <p:cNvPr id="155" name="Google Shape;155;p7"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156" name="Google Shape;156;p7" descr="Afbeelding met gereedschap, schroevendraaier&#10;&#10;Door AI gegenereerde inhoud is mogelijk onjuist."/>
          <p:cNvPicPr preferRelativeResize="0"/>
          <p:nvPr/>
        </p:nvPicPr>
        <p:blipFill rotWithShape="1">
          <a:blip r:embed="rId6">
            <a:alphaModFix/>
          </a:blip>
          <a:srcRect/>
          <a:stretch/>
        </p:blipFill>
        <p:spPr>
          <a:xfrm>
            <a:off x="7157422" y="6265837"/>
            <a:ext cx="1801454" cy="4001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62" name="Google Shape;162;p8"/>
          <p:cNvSpPr txBox="1"/>
          <p:nvPr/>
        </p:nvSpPr>
        <p:spPr>
          <a:xfrm>
            <a:off x="639519" y="1350699"/>
            <a:ext cx="8061300" cy="563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Calibri"/>
                <a:ea typeface="Calibri"/>
                <a:cs typeface="Calibri"/>
                <a:sym typeface="Calibri"/>
              </a:rPr>
              <a:t>AI komt in meerdere vormen voor en de voornaamste zijn (nu):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1. Generatieve AI –</a:t>
            </a:r>
            <a:r>
              <a:rPr lang="nl-NL" sz="1800">
                <a:solidFill>
                  <a:schemeClr val="dk1"/>
                </a:solidFill>
                <a:latin typeface="Calibri"/>
                <a:ea typeface="Calibri"/>
                <a:cs typeface="Calibri"/>
                <a:sym typeface="Calibri"/>
              </a:rPr>
              <a:t> Gaat op basis van bestaande informatie iets nieuws maken, bijvoorbeeld tekst, beeld, muziek of een programmeercode. De tools ChagGPT, Gemini en  Copilot vallen onder deze vorm van AI.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2. Machine Learning –</a:t>
            </a:r>
            <a:r>
              <a:rPr lang="nl-NL" sz="1800">
                <a:solidFill>
                  <a:schemeClr val="dk1"/>
                </a:solidFill>
                <a:latin typeface="Calibri"/>
                <a:ea typeface="Calibri"/>
                <a:cs typeface="Calibri"/>
                <a:sym typeface="Calibri"/>
              </a:rPr>
              <a:t> Op grond van data patronen herkennen en voorspellingen doen of keuzes maken. Bijvoorbeeld Netflix en Spotify die voorstellen doen op grond van eerder gebruik. Bij meer ingewikkelde systemen wordt het deep learning genoemd waarbij complexe patronen worden herkent (zelfrijdende auto’s). Deze vorm van AI is onderdeel van het gebruik van diensten en producten. </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3. Neurale netwerken –</a:t>
            </a:r>
            <a:r>
              <a:rPr lang="nl-NL" sz="1800">
                <a:solidFill>
                  <a:schemeClr val="dk1"/>
                </a:solidFill>
                <a:latin typeface="Calibri"/>
                <a:ea typeface="Calibri"/>
                <a:cs typeface="Calibri"/>
                <a:sym typeface="Calibri"/>
              </a:rPr>
              <a:t> hersensimulatoren die meerdere lagen van de ‘hersenen’ laten samenwerken om complexe taken op te lossen, zoals beeld- en spraakherkenning. Dit is bijvoorbeeld het ontgrendelen van je telefoon aan de hand van je gezicht. Dus ook een vorm van AI als deel van het dagelijkse leven</a:t>
            </a:r>
            <a:endParaRPr/>
          </a:p>
          <a:p>
            <a:pPr marL="0" marR="0" lvl="0" indent="0" algn="l" rtl="0">
              <a:spcBef>
                <a:spcPts val="0"/>
              </a:spcBef>
              <a:spcAft>
                <a:spcPts val="0"/>
              </a:spcAft>
              <a:buNone/>
            </a:pPr>
            <a:r>
              <a:rPr lang="nl-NL" sz="1800" b="1">
                <a:solidFill>
                  <a:schemeClr val="dk1"/>
                </a:solidFill>
                <a:latin typeface="Calibri"/>
                <a:ea typeface="Calibri"/>
                <a:cs typeface="Calibri"/>
                <a:sym typeface="Calibri"/>
              </a:rPr>
              <a:t>4. Regelgebaseerde AI –</a:t>
            </a:r>
            <a:r>
              <a:rPr lang="nl-NL" sz="1800">
                <a:solidFill>
                  <a:schemeClr val="dk1"/>
                </a:solidFill>
                <a:latin typeface="Calibri"/>
                <a:ea typeface="Calibri"/>
                <a:cs typeface="Calibri"/>
                <a:sym typeface="Calibri"/>
              </a:rPr>
              <a:t> werkt op basis van vooraf vastgelegde ‘als-dan’-regels. Deze systemen zijn voorspelbaar en komen wat verouderd over. Ze zijn minder flexibel dan lerende systemen. Denk aan Chatbots bij klantenservice met vaste voorgeprogrammeerde antwoorden, waarbij je het gevoel hebt dat je in een standaard antwoord of richting wordt geduwd.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8"/>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8"/>
          <p:cNvSpPr txBox="1"/>
          <p:nvPr/>
        </p:nvSpPr>
        <p:spPr>
          <a:xfrm>
            <a:off x="393621" y="179514"/>
            <a:ext cx="46076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Verschillende vormen van AI</a:t>
            </a:r>
            <a:endParaRPr sz="3000">
              <a:solidFill>
                <a:schemeClr val="lt1"/>
              </a:solidFill>
              <a:latin typeface="Calibri"/>
              <a:ea typeface="Calibri"/>
              <a:cs typeface="Calibri"/>
              <a:sym typeface="Calibri"/>
            </a:endParaRPr>
          </a:p>
        </p:txBody>
      </p:sp>
      <p:pic>
        <p:nvPicPr>
          <p:cNvPr id="165" name="Google Shape;165;p8"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166" name="Google Shape;166;p8" descr="Afbeelding met gereedschap, schroevendraaier&#10;&#10;Door AI gegenereerde inhoud is mogelijk onjuist."/>
          <p:cNvPicPr preferRelativeResize="0"/>
          <p:nvPr/>
        </p:nvPicPr>
        <p:blipFill rotWithShape="1">
          <a:blip r:embed="rId6">
            <a:alphaModFix/>
          </a:blip>
          <a:srcRect/>
          <a:stretch/>
        </p:blipFill>
        <p:spPr>
          <a:xfrm>
            <a:off x="7157422" y="6345694"/>
            <a:ext cx="1801454" cy="4001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9" descr="Grondig logo en naam transparant.png"/>
          <p:cNvPicPr preferRelativeResize="0"/>
          <p:nvPr/>
        </p:nvPicPr>
        <p:blipFill rotWithShape="1">
          <a:blip r:embed="rId3">
            <a:alphaModFix/>
          </a:blip>
          <a:srcRect/>
          <a:stretch/>
        </p:blipFill>
        <p:spPr>
          <a:xfrm>
            <a:off x="7390932" y="112196"/>
            <a:ext cx="1567944" cy="688366"/>
          </a:xfrm>
          <a:prstGeom prst="rect">
            <a:avLst/>
          </a:prstGeom>
          <a:noFill/>
          <a:ln>
            <a:noFill/>
          </a:ln>
        </p:spPr>
      </p:pic>
      <p:sp>
        <p:nvSpPr>
          <p:cNvPr id="172" name="Google Shape;172;p9"/>
          <p:cNvSpPr txBox="1"/>
          <p:nvPr/>
        </p:nvSpPr>
        <p:spPr>
          <a:xfrm>
            <a:off x="673178" y="1343019"/>
            <a:ext cx="8061306"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a:solidFill>
                  <a:schemeClr val="dk1"/>
                </a:solidFill>
                <a:latin typeface="Calibri"/>
                <a:ea typeface="Calibri"/>
                <a:cs typeface="Calibri"/>
                <a:sym typeface="Calibri"/>
              </a:rPr>
              <a:t>ChatGPT</a:t>
            </a:r>
            <a:r>
              <a:rPr lang="nl-NL" sz="1800">
                <a:solidFill>
                  <a:schemeClr val="dk1"/>
                </a:solidFill>
                <a:latin typeface="Calibri"/>
                <a:ea typeface="Calibri"/>
                <a:cs typeface="Calibri"/>
                <a:sym typeface="Calibri"/>
              </a:rPr>
              <a:t> leert je steeds beter kennen, als dat instelt. Met iedere opdracht die opgeslagen wordt in het geheugen zal het steeds beter weten wat jij wenst. Het heeft een geheugen.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Dit kun je voorkomen door in de Tijdelijke chat te werken (rondje rechtsboven).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Je kunt overigens je persoonlijke interacties verwijderen in AI om opnieuw te beginnen. </a:t>
            </a:r>
            <a:endParaRPr/>
          </a:p>
          <a:p>
            <a:pPr marL="285750" marR="0" lvl="0" indent="-285750" algn="l" rtl="0">
              <a:spcBef>
                <a:spcPts val="0"/>
              </a:spcBef>
              <a:spcAft>
                <a:spcPts val="0"/>
              </a:spcAft>
              <a:buClr>
                <a:schemeClr val="dk1"/>
              </a:buClr>
              <a:buSzPts val="1800"/>
              <a:buFont typeface="Arial"/>
              <a:buChar char="•"/>
            </a:pPr>
            <a:r>
              <a:rPr lang="nl-NL" sz="1800">
                <a:solidFill>
                  <a:schemeClr val="dk1"/>
                </a:solidFill>
                <a:latin typeface="Calibri"/>
                <a:ea typeface="Calibri"/>
                <a:cs typeface="Calibri"/>
                <a:sym typeface="Calibri"/>
              </a:rPr>
              <a:t>Je kunt ook een aantal persoonlijke instellingen opgeven om betere respons te krijgen. Via instellingen (rechtsboven) en dan personalisatie en ‘aangepaste instructies’ kun je zaken invoeren als: naam, wie je bent, welke persoonlijke eigenschappen je van AI verwacht (zakelijk of informeel) en schrijfstijl.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nl-NL" sz="1800">
                <a:solidFill>
                  <a:schemeClr val="dk1"/>
                </a:solidFill>
                <a:latin typeface="Calibri"/>
                <a:ea typeface="Calibri"/>
                <a:cs typeface="Calibri"/>
                <a:sym typeface="Calibri"/>
              </a:rPr>
              <a:t>z.o.z.</a:t>
            </a:r>
            <a:endParaRPr/>
          </a:p>
        </p:txBody>
      </p:sp>
      <p:sp>
        <p:nvSpPr>
          <p:cNvPr id="173" name="Google Shape;173;p9"/>
          <p:cNvSpPr/>
          <p:nvPr/>
        </p:nvSpPr>
        <p:spPr>
          <a:xfrm>
            <a:off x="-1" y="0"/>
            <a:ext cx="7292761" cy="897571"/>
          </a:xfrm>
          <a:prstGeom prst="rect">
            <a:avLst/>
          </a:prstGeom>
          <a:gradFill>
            <a:gsLst>
              <a:gs pos="0">
                <a:srgbClr val="3E7FCD"/>
              </a:gs>
              <a:gs pos="8400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9"/>
          <p:cNvSpPr txBox="1"/>
          <p:nvPr/>
        </p:nvSpPr>
        <p:spPr>
          <a:xfrm>
            <a:off x="393621" y="179514"/>
            <a:ext cx="47402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000">
                <a:solidFill>
                  <a:schemeClr val="lt1"/>
                </a:solidFill>
                <a:latin typeface="Calibri"/>
                <a:ea typeface="Calibri"/>
                <a:cs typeface="Calibri"/>
                <a:sym typeface="Calibri"/>
              </a:rPr>
              <a:t>Leert AI van je ‘geschiedenis’ </a:t>
            </a:r>
            <a:endParaRPr sz="3000">
              <a:solidFill>
                <a:schemeClr val="lt1"/>
              </a:solidFill>
              <a:latin typeface="Calibri"/>
              <a:ea typeface="Calibri"/>
              <a:cs typeface="Calibri"/>
              <a:sym typeface="Calibri"/>
            </a:endParaRPr>
          </a:p>
        </p:txBody>
      </p:sp>
      <p:pic>
        <p:nvPicPr>
          <p:cNvPr id="175" name="Google Shape;175;p9" descr="Afbeelding met stilstaand, punaise, nagel, overdekt&#10;&#10;Door AI gegenereerde inhoud is mogelijk onjuist.">
            <a:hlinkClick r:id="rId4" action="ppaction://hlinksldjump"/>
          </p:cNvPr>
          <p:cNvPicPr preferRelativeResize="0"/>
          <p:nvPr/>
        </p:nvPicPr>
        <p:blipFill rotWithShape="1">
          <a:blip r:embed="rId5">
            <a:alphaModFix/>
          </a:blip>
          <a:srcRect/>
          <a:stretch/>
        </p:blipFill>
        <p:spPr>
          <a:xfrm>
            <a:off x="65538" y="1332706"/>
            <a:ext cx="506663" cy="436097"/>
          </a:xfrm>
          <a:prstGeom prst="rect">
            <a:avLst/>
          </a:prstGeom>
          <a:noFill/>
          <a:ln>
            <a:noFill/>
          </a:ln>
        </p:spPr>
      </p:pic>
      <p:pic>
        <p:nvPicPr>
          <p:cNvPr id="176" name="Google Shape;176;p9" descr="Afbeelding met gereedschap, hamer, handgereedschap, Antiek gereedschap&#10;&#10;Door AI gegenereerde inhoud is mogelijk onjuist."/>
          <p:cNvPicPr preferRelativeResize="0"/>
          <p:nvPr/>
        </p:nvPicPr>
        <p:blipFill rotWithShape="1">
          <a:blip r:embed="rId6">
            <a:alphaModFix/>
          </a:blip>
          <a:srcRect/>
          <a:stretch/>
        </p:blipFill>
        <p:spPr>
          <a:xfrm>
            <a:off x="7390931" y="5813748"/>
            <a:ext cx="1567945" cy="1044252"/>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7201</Words>
  <Application>Microsoft Office PowerPoint</Application>
  <PresentationFormat>Diavoorstelling (4:3)</PresentationFormat>
  <Paragraphs>537</Paragraphs>
  <Slides>59</Slides>
  <Notes>59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59</vt:i4>
      </vt:variant>
    </vt:vector>
  </HeadingPairs>
  <TitlesOfParts>
    <vt:vector size="62" baseType="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 Hoogland</dc:creator>
  <cp:lastModifiedBy>U Hoogland</cp:lastModifiedBy>
  <cp:revision>1</cp:revision>
  <dcterms:created xsi:type="dcterms:W3CDTF">2025-06-01T18:51:24Z</dcterms:created>
  <dcterms:modified xsi:type="dcterms:W3CDTF">2025-09-03T04:49:20Z</dcterms:modified>
</cp:coreProperties>
</file>